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1" r:id="rId1"/>
  </p:sldMasterIdLst>
  <p:notesMasterIdLst>
    <p:notesMasterId r:id="rId41"/>
  </p:notesMasterIdLst>
  <p:handoutMasterIdLst>
    <p:handoutMasterId r:id="rId42"/>
  </p:handoutMasterIdLst>
  <p:sldIdLst>
    <p:sldId id="293" r:id="rId2"/>
    <p:sldId id="298" r:id="rId3"/>
    <p:sldId id="299" r:id="rId4"/>
    <p:sldId id="300" r:id="rId5"/>
    <p:sldId id="297" r:id="rId6"/>
    <p:sldId id="332" r:id="rId7"/>
    <p:sldId id="301" r:id="rId8"/>
    <p:sldId id="302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2" r:id="rId17"/>
    <p:sldId id="311" r:id="rId18"/>
    <p:sldId id="313" r:id="rId19"/>
    <p:sldId id="314" r:id="rId20"/>
    <p:sldId id="315" r:id="rId21"/>
    <p:sldId id="317" r:id="rId22"/>
    <p:sldId id="335" r:id="rId23"/>
    <p:sldId id="334" r:id="rId24"/>
    <p:sldId id="336" r:id="rId25"/>
    <p:sldId id="337" r:id="rId26"/>
    <p:sldId id="316" r:id="rId27"/>
    <p:sldId id="318" r:id="rId28"/>
    <p:sldId id="319" r:id="rId29"/>
    <p:sldId id="321" r:id="rId30"/>
    <p:sldId id="322" r:id="rId31"/>
    <p:sldId id="323" r:id="rId32"/>
    <p:sldId id="324" r:id="rId33"/>
    <p:sldId id="325" r:id="rId34"/>
    <p:sldId id="326" r:id="rId35"/>
    <p:sldId id="330" r:id="rId36"/>
    <p:sldId id="327" r:id="rId37"/>
    <p:sldId id="328" r:id="rId38"/>
    <p:sldId id="329" r:id="rId39"/>
    <p:sldId id="333" r:id="rId40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9157"/>
    <a:srgbClr val="1921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77" autoAdjust="0"/>
    <p:restoredTop sz="96197" autoAdjust="0"/>
  </p:normalViewPr>
  <p:slideViewPr>
    <p:cSldViewPr snapToGrid="0" showGuides="1">
      <p:cViewPr varScale="1">
        <p:scale>
          <a:sx n="118" d="100"/>
          <a:sy n="118" d="100"/>
        </p:scale>
        <p:origin x="830" y="67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5479B88A-3C53-4745-A16D-4C2F5564DE7D}" type="datetimeFigureOut">
              <a:rPr lang="tr-TR" smtClean="0"/>
              <a:t>8.05.2026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D1D9F845-833C-408D-9213-9E783682E26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400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624983C3-0FD0-490A-A03A-89B1C9483FDA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0EEA599B-A289-4F92-BB7F-2725A185F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548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A599B-A289-4F92-BB7F-2725A185F11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172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A599B-A289-4F92-BB7F-2725A185F111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172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rpic.org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9AA6632-FE65-4D85-AC72-0BC57E2777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61211" y="6356350"/>
            <a:ext cx="54493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Prof Dr Bilge IŞIK </a:t>
            </a:r>
            <a:r>
              <a:rPr lang="en-US" dirty="0" err="1"/>
              <a:t>isik.bilge@gmail.com</a:t>
            </a:r>
            <a:r>
              <a:rPr lang="en-US" dirty="0"/>
              <a:t> </a:t>
            </a:r>
            <a:r>
              <a:rPr lang="en-US" dirty="0" err="1"/>
              <a:t>www.kerpic.org</a:t>
            </a:r>
            <a:endParaRPr lang="en-US" dirty="0"/>
          </a:p>
          <a:p>
            <a:r>
              <a:rPr lang="en-US" dirty="0"/>
              <a:t>UNESCO ICOMOS ISCEAH </a:t>
            </a:r>
            <a:r>
              <a:rPr lang="en-US" dirty="0" err="1"/>
              <a:t>Bilim</a:t>
            </a:r>
            <a:r>
              <a:rPr lang="en-US" dirty="0"/>
              <a:t> </a:t>
            </a:r>
            <a:r>
              <a:rPr lang="en-US" dirty="0" err="1"/>
              <a:t>Kurulu</a:t>
            </a:r>
            <a:r>
              <a:rPr lang="en-US" dirty="0"/>
              <a:t> </a:t>
            </a:r>
            <a:r>
              <a:rPr lang="en-US" dirty="0" err="1"/>
              <a:t>Türkiye</a:t>
            </a:r>
            <a:r>
              <a:rPr lang="en-US" dirty="0"/>
              <a:t> </a:t>
            </a:r>
            <a:r>
              <a:rPr lang="en-US" dirty="0" err="1"/>
              <a:t>temsilcisi</a:t>
            </a:r>
            <a:endParaRPr lang="en-US" dirty="0"/>
          </a:p>
          <a:p>
            <a:r>
              <a:rPr lang="en-US" dirty="0"/>
              <a:t>1970 DGSA (</a:t>
            </a:r>
            <a:r>
              <a:rPr lang="en-US" dirty="0" err="1"/>
              <a:t>y.mimar</a:t>
            </a:r>
            <a:r>
              <a:rPr lang="en-US" dirty="0"/>
              <a:t>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D0EBB6-CDF8-0176-6395-5A06A13E0131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8021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rgbClr val="CC3300"/>
                </a:solidFill>
                <a:latin typeface="Impact" pitchFamily="34" charset="0"/>
              </a:rPr>
              <a:t>KERPİÇ</a:t>
            </a:r>
            <a:r>
              <a:rPr lang="tr-TR" dirty="0">
                <a:solidFill>
                  <a:srgbClr val="993300"/>
                </a:solidFill>
                <a:latin typeface="Impact" pitchFamily="34" charset="0"/>
              </a:rPr>
              <a:t> AKADEMİ “</a:t>
            </a:r>
            <a:r>
              <a:rPr lang="tr-TR" dirty="0">
                <a:solidFill>
                  <a:srgbClr val="CC3300"/>
                </a:solidFill>
                <a:latin typeface="Impact" pitchFamily="34" charset="0"/>
              </a:rPr>
              <a:t>DEPREM</a:t>
            </a:r>
            <a:r>
              <a:rPr lang="tr-TR" dirty="0">
                <a:solidFill>
                  <a:srgbClr val="993300"/>
                </a:solidFill>
                <a:latin typeface="Impact" pitchFamily="34" charset="0"/>
              </a:rPr>
              <a:t> GÜVENLİ </a:t>
            </a:r>
            <a:r>
              <a:rPr lang="tr-TR" dirty="0">
                <a:solidFill>
                  <a:srgbClr val="C59157"/>
                </a:solidFill>
                <a:latin typeface="Impact" pitchFamily="34" charset="0"/>
              </a:rPr>
              <a:t>30 YIL”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0CB837B-6EE2-A6FC-69AB-E4425DC1AE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61211" y="6356350"/>
            <a:ext cx="54493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Prof Dr Bilge IŞIK </a:t>
            </a:r>
            <a:r>
              <a:rPr lang="en-US" dirty="0" err="1"/>
              <a:t>isik.bilge@gmail.com</a:t>
            </a:r>
            <a:r>
              <a:rPr lang="en-US" dirty="0"/>
              <a:t> </a:t>
            </a:r>
            <a:r>
              <a:rPr lang="en-US" dirty="0" err="1"/>
              <a:t>www.kerpic.org</a:t>
            </a:r>
            <a:endParaRPr lang="en-US" dirty="0"/>
          </a:p>
          <a:p>
            <a:r>
              <a:rPr lang="en-US" dirty="0"/>
              <a:t>UNESCO ICOMOS ISCEAH </a:t>
            </a:r>
            <a:r>
              <a:rPr lang="en-US" dirty="0" err="1"/>
              <a:t>Bilim</a:t>
            </a:r>
            <a:r>
              <a:rPr lang="en-US" dirty="0"/>
              <a:t> </a:t>
            </a:r>
            <a:r>
              <a:rPr lang="en-US" dirty="0" err="1"/>
              <a:t>Kurulu</a:t>
            </a:r>
            <a:r>
              <a:rPr lang="en-US" dirty="0"/>
              <a:t> </a:t>
            </a:r>
            <a:r>
              <a:rPr lang="en-US" dirty="0" err="1"/>
              <a:t>Türkiye</a:t>
            </a:r>
            <a:r>
              <a:rPr lang="en-US" dirty="0"/>
              <a:t> </a:t>
            </a:r>
            <a:r>
              <a:rPr lang="en-US" dirty="0" err="1"/>
              <a:t>temsilcisi</a:t>
            </a:r>
            <a:endParaRPr lang="en-US" dirty="0"/>
          </a:p>
          <a:p>
            <a:r>
              <a:rPr lang="en-US" dirty="0"/>
              <a:t>1970 DGSA (</a:t>
            </a:r>
            <a:r>
              <a:rPr lang="en-US" dirty="0" err="1"/>
              <a:t>y.mimar</a:t>
            </a:r>
            <a:r>
              <a:rPr lang="en-US" dirty="0"/>
              <a:t>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4D069F-F553-DCBC-B756-0FEC3494A011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8021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rgbClr val="CC3300"/>
                </a:solidFill>
                <a:latin typeface="Impact" pitchFamily="34" charset="0"/>
              </a:rPr>
              <a:t>YENİ</a:t>
            </a:r>
            <a:r>
              <a:rPr lang="tr-TR" dirty="0">
                <a:solidFill>
                  <a:srgbClr val="993300"/>
                </a:solidFill>
                <a:latin typeface="Impact" pitchFamily="34" charset="0"/>
              </a:rPr>
              <a:t> TEKNOLOJİYLE </a:t>
            </a:r>
            <a:r>
              <a:rPr lang="tr-TR" dirty="0">
                <a:solidFill>
                  <a:srgbClr val="CC3300"/>
                </a:solidFill>
                <a:latin typeface="Impact" pitchFamily="34" charset="0"/>
              </a:rPr>
              <a:t>ÇAĞDAŞ</a:t>
            </a:r>
            <a:r>
              <a:rPr lang="tr-TR" dirty="0">
                <a:solidFill>
                  <a:srgbClr val="993300"/>
                </a:solidFill>
                <a:latin typeface="Impact" pitchFamily="34" charset="0"/>
              </a:rPr>
              <a:t> KERPİÇ </a:t>
            </a:r>
            <a:r>
              <a:rPr lang="tr-TR" dirty="0">
                <a:solidFill>
                  <a:srgbClr val="C59157"/>
                </a:solidFill>
                <a:latin typeface="Impact" pitchFamily="34" charset="0"/>
              </a:rPr>
              <a:t>EVLER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21D8F6A-1ABC-BDB1-3B73-10709C1560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61211" y="6356350"/>
            <a:ext cx="54493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Prof Dr Bilge IŞIK </a:t>
            </a:r>
            <a:r>
              <a:rPr lang="en-US" dirty="0" err="1"/>
              <a:t>isik.bilge@gmail.com</a:t>
            </a:r>
            <a:r>
              <a:rPr lang="en-US" dirty="0"/>
              <a:t> </a:t>
            </a:r>
            <a:r>
              <a:rPr lang="en-US" dirty="0" err="1"/>
              <a:t>www.kerpic.org</a:t>
            </a:r>
            <a:endParaRPr lang="en-US" dirty="0"/>
          </a:p>
          <a:p>
            <a:r>
              <a:rPr lang="en-US" dirty="0"/>
              <a:t>UNESCO ICOMOS ISCEAH </a:t>
            </a:r>
            <a:r>
              <a:rPr lang="en-US" dirty="0" err="1"/>
              <a:t>Bilim</a:t>
            </a:r>
            <a:r>
              <a:rPr lang="en-US" dirty="0"/>
              <a:t> </a:t>
            </a:r>
            <a:r>
              <a:rPr lang="en-US" dirty="0" err="1"/>
              <a:t>Kurulu</a:t>
            </a:r>
            <a:r>
              <a:rPr lang="en-US" dirty="0"/>
              <a:t> </a:t>
            </a:r>
            <a:r>
              <a:rPr lang="en-US" dirty="0" err="1"/>
              <a:t>Türkiye</a:t>
            </a:r>
            <a:r>
              <a:rPr lang="en-US" dirty="0"/>
              <a:t> </a:t>
            </a:r>
            <a:r>
              <a:rPr lang="en-US" dirty="0" err="1"/>
              <a:t>temsilcisi</a:t>
            </a:r>
            <a:endParaRPr lang="en-US" dirty="0"/>
          </a:p>
          <a:p>
            <a:r>
              <a:rPr lang="en-US" dirty="0"/>
              <a:t>1970 DGSA (</a:t>
            </a:r>
            <a:r>
              <a:rPr lang="en-US" dirty="0" err="1"/>
              <a:t>y.mimar</a:t>
            </a:r>
            <a:r>
              <a:rPr lang="en-US" dirty="0"/>
              <a:t>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601B45F-40DF-38C9-F78A-90BEC7AD246B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8021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rgbClr val="CC3300"/>
                </a:solidFill>
                <a:latin typeface="Impact" pitchFamily="34" charset="0"/>
              </a:rPr>
              <a:t>KERPİÇ</a:t>
            </a:r>
            <a:r>
              <a:rPr lang="tr-TR" dirty="0">
                <a:solidFill>
                  <a:srgbClr val="993300"/>
                </a:solidFill>
                <a:latin typeface="Impact" pitchFamily="34" charset="0"/>
              </a:rPr>
              <a:t> AKADEMİ “</a:t>
            </a:r>
            <a:r>
              <a:rPr lang="tr-TR" dirty="0">
                <a:solidFill>
                  <a:srgbClr val="CC3300"/>
                </a:solidFill>
                <a:latin typeface="Impact" pitchFamily="34" charset="0"/>
              </a:rPr>
              <a:t>DEPREM</a:t>
            </a:r>
            <a:r>
              <a:rPr lang="tr-TR" dirty="0">
                <a:solidFill>
                  <a:srgbClr val="993300"/>
                </a:solidFill>
                <a:latin typeface="Impact" pitchFamily="34" charset="0"/>
              </a:rPr>
              <a:t> GÜVENLİ </a:t>
            </a:r>
            <a:r>
              <a:rPr lang="tr-TR" dirty="0">
                <a:solidFill>
                  <a:srgbClr val="C59157"/>
                </a:solidFill>
                <a:latin typeface="Impact" pitchFamily="34" charset="0"/>
              </a:rPr>
              <a:t>30 YIL”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FC4C002-5779-1064-F9BD-6C7169038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61211" y="6356350"/>
            <a:ext cx="54493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Prof Dr Bilge IŞIK </a:t>
            </a:r>
            <a:r>
              <a:rPr lang="en-US" dirty="0" err="1"/>
              <a:t>isik.bilge@gmail.com</a:t>
            </a:r>
            <a:r>
              <a:rPr lang="en-US" dirty="0"/>
              <a:t> </a:t>
            </a:r>
            <a:r>
              <a:rPr lang="en-US" dirty="0" err="1"/>
              <a:t>www.kerpic.org</a:t>
            </a:r>
            <a:endParaRPr lang="en-US" dirty="0"/>
          </a:p>
          <a:p>
            <a:r>
              <a:rPr lang="en-US" dirty="0"/>
              <a:t>UNESCO ICOMOS ISCEAH </a:t>
            </a:r>
            <a:r>
              <a:rPr lang="en-US" dirty="0" err="1"/>
              <a:t>Bilim</a:t>
            </a:r>
            <a:r>
              <a:rPr lang="en-US" dirty="0"/>
              <a:t> </a:t>
            </a:r>
            <a:r>
              <a:rPr lang="en-US" dirty="0" err="1"/>
              <a:t>Kurulu</a:t>
            </a:r>
            <a:r>
              <a:rPr lang="en-US" dirty="0"/>
              <a:t> </a:t>
            </a:r>
            <a:r>
              <a:rPr lang="en-US" dirty="0" err="1"/>
              <a:t>Türkiye</a:t>
            </a:r>
            <a:r>
              <a:rPr lang="en-US" dirty="0"/>
              <a:t> </a:t>
            </a:r>
            <a:r>
              <a:rPr lang="en-US" dirty="0" err="1"/>
              <a:t>temsilcisi</a:t>
            </a:r>
            <a:endParaRPr lang="en-US" dirty="0"/>
          </a:p>
          <a:p>
            <a:r>
              <a:rPr lang="en-US" dirty="0"/>
              <a:t>1970 DGSA (</a:t>
            </a:r>
            <a:r>
              <a:rPr lang="en-US" dirty="0" err="1"/>
              <a:t>y.mimar</a:t>
            </a:r>
            <a:r>
              <a:rPr lang="en-US" dirty="0"/>
              <a:t>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9599E35-CDD7-AD9B-7A9C-D4391E04AF4F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8021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rgbClr val="CC3300"/>
                </a:solidFill>
                <a:latin typeface="Impact" pitchFamily="34" charset="0"/>
              </a:rPr>
              <a:t>KERPİÇ</a:t>
            </a:r>
            <a:r>
              <a:rPr lang="tr-TR" dirty="0">
                <a:solidFill>
                  <a:srgbClr val="993300"/>
                </a:solidFill>
                <a:latin typeface="Impact" pitchFamily="34" charset="0"/>
              </a:rPr>
              <a:t> AKADEMİ “</a:t>
            </a:r>
            <a:r>
              <a:rPr lang="tr-TR" dirty="0">
                <a:solidFill>
                  <a:srgbClr val="CC3300"/>
                </a:solidFill>
                <a:latin typeface="Impact" pitchFamily="34" charset="0"/>
              </a:rPr>
              <a:t>DEPREM</a:t>
            </a:r>
            <a:r>
              <a:rPr lang="tr-TR" dirty="0">
                <a:solidFill>
                  <a:srgbClr val="993300"/>
                </a:solidFill>
                <a:latin typeface="Impact" pitchFamily="34" charset="0"/>
              </a:rPr>
              <a:t> GÜVENLİ </a:t>
            </a:r>
            <a:r>
              <a:rPr lang="tr-TR" dirty="0">
                <a:solidFill>
                  <a:srgbClr val="C59157"/>
                </a:solidFill>
                <a:latin typeface="Impact" pitchFamily="34" charset="0"/>
              </a:rPr>
              <a:t>30 YIL”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9F52E77-A6A5-3A56-05FC-F4B9696318A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161211" y="6356350"/>
            <a:ext cx="54493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Prof Dr Bilge IŞIK </a:t>
            </a:r>
            <a:r>
              <a:rPr lang="en-US" dirty="0" err="1"/>
              <a:t>isik.bilge@gmail.com</a:t>
            </a:r>
            <a:r>
              <a:rPr lang="en-US" dirty="0"/>
              <a:t> </a:t>
            </a:r>
            <a:r>
              <a:rPr lang="en-US" dirty="0" err="1"/>
              <a:t>www.kerpic.org</a:t>
            </a:r>
            <a:endParaRPr lang="en-US" dirty="0"/>
          </a:p>
          <a:p>
            <a:r>
              <a:rPr lang="en-US" dirty="0"/>
              <a:t>UNESCO ICOMOS ISCEAH </a:t>
            </a:r>
            <a:r>
              <a:rPr lang="en-US" dirty="0" err="1"/>
              <a:t>Bilim</a:t>
            </a:r>
            <a:r>
              <a:rPr lang="en-US" dirty="0"/>
              <a:t> </a:t>
            </a:r>
            <a:r>
              <a:rPr lang="en-US" dirty="0" err="1"/>
              <a:t>Kurulu</a:t>
            </a:r>
            <a:r>
              <a:rPr lang="en-US" dirty="0"/>
              <a:t> </a:t>
            </a:r>
            <a:r>
              <a:rPr lang="en-US" dirty="0" err="1"/>
              <a:t>Türkiye</a:t>
            </a:r>
            <a:r>
              <a:rPr lang="en-US" dirty="0"/>
              <a:t> </a:t>
            </a:r>
            <a:r>
              <a:rPr lang="en-US" dirty="0" err="1"/>
              <a:t>temsilcisi</a:t>
            </a:r>
            <a:endParaRPr lang="en-US" dirty="0"/>
          </a:p>
          <a:p>
            <a:r>
              <a:rPr lang="en-US" dirty="0"/>
              <a:t>1970 DGSA (</a:t>
            </a:r>
            <a:r>
              <a:rPr lang="en-US" dirty="0" err="1"/>
              <a:t>y.mimar</a:t>
            </a:r>
            <a:r>
              <a:rPr lang="en-US" dirty="0"/>
              <a:t>)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FA3665-8814-DA2D-BBB8-65EB0BD6229D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8021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rgbClr val="CC3300"/>
                </a:solidFill>
                <a:latin typeface="Impact" pitchFamily="34" charset="0"/>
              </a:rPr>
              <a:t>KERPİÇ</a:t>
            </a:r>
            <a:r>
              <a:rPr lang="tr-TR" dirty="0">
                <a:solidFill>
                  <a:srgbClr val="993300"/>
                </a:solidFill>
                <a:latin typeface="Impact" pitchFamily="34" charset="0"/>
              </a:rPr>
              <a:t> AKADEMİ “</a:t>
            </a:r>
            <a:r>
              <a:rPr lang="tr-TR" dirty="0">
                <a:solidFill>
                  <a:srgbClr val="CC3300"/>
                </a:solidFill>
                <a:latin typeface="Impact" pitchFamily="34" charset="0"/>
              </a:rPr>
              <a:t>DEPREM</a:t>
            </a:r>
            <a:r>
              <a:rPr lang="tr-TR" dirty="0">
                <a:solidFill>
                  <a:srgbClr val="993300"/>
                </a:solidFill>
                <a:latin typeface="Impact" pitchFamily="34" charset="0"/>
              </a:rPr>
              <a:t> GÜVENLİ </a:t>
            </a:r>
            <a:r>
              <a:rPr lang="tr-TR" dirty="0">
                <a:solidFill>
                  <a:srgbClr val="C59157"/>
                </a:solidFill>
                <a:latin typeface="Impact" pitchFamily="34" charset="0"/>
              </a:rPr>
              <a:t>30 YIL”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FA6531F-DD92-5980-A300-7F14F2F4B3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61211" y="6356350"/>
            <a:ext cx="54493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Prof Dr Bilge IŞIK </a:t>
            </a:r>
            <a:r>
              <a:rPr lang="en-US" dirty="0" err="1"/>
              <a:t>isik.bilge@gmail.com</a:t>
            </a:r>
            <a:r>
              <a:rPr lang="en-US" dirty="0"/>
              <a:t> </a:t>
            </a:r>
            <a:r>
              <a:rPr lang="en-US" dirty="0" err="1"/>
              <a:t>www.kerpic.org</a:t>
            </a:r>
            <a:endParaRPr lang="en-US" dirty="0"/>
          </a:p>
          <a:p>
            <a:r>
              <a:rPr lang="en-US" dirty="0"/>
              <a:t>UNESCO ICOMOS ISCEAH </a:t>
            </a:r>
            <a:r>
              <a:rPr lang="en-US" dirty="0" err="1"/>
              <a:t>Bilim</a:t>
            </a:r>
            <a:r>
              <a:rPr lang="en-US" dirty="0"/>
              <a:t> </a:t>
            </a:r>
            <a:r>
              <a:rPr lang="en-US" dirty="0" err="1"/>
              <a:t>Kurulu</a:t>
            </a:r>
            <a:r>
              <a:rPr lang="en-US" dirty="0"/>
              <a:t> </a:t>
            </a:r>
            <a:r>
              <a:rPr lang="en-US" dirty="0" err="1"/>
              <a:t>Türkiye</a:t>
            </a:r>
            <a:r>
              <a:rPr lang="en-US" dirty="0"/>
              <a:t> </a:t>
            </a:r>
            <a:r>
              <a:rPr lang="en-US" dirty="0" err="1"/>
              <a:t>temsilcisi</a:t>
            </a:r>
            <a:endParaRPr lang="en-US" dirty="0"/>
          </a:p>
          <a:p>
            <a:r>
              <a:rPr lang="en-US" dirty="0"/>
              <a:t>1970 DGSA (</a:t>
            </a:r>
            <a:r>
              <a:rPr lang="en-US" dirty="0" err="1"/>
              <a:t>y.mimar</a:t>
            </a:r>
            <a:r>
              <a:rPr lang="en-US" dirty="0"/>
              <a:t>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8D866B6-AA85-0794-CD9F-EDFFC0F9AA27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8021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rgbClr val="CC3300"/>
                </a:solidFill>
                <a:latin typeface="Impact" pitchFamily="34" charset="0"/>
              </a:rPr>
              <a:t>KERPİÇ</a:t>
            </a:r>
            <a:r>
              <a:rPr lang="tr-TR" dirty="0">
                <a:solidFill>
                  <a:srgbClr val="993300"/>
                </a:solidFill>
                <a:latin typeface="Impact" pitchFamily="34" charset="0"/>
              </a:rPr>
              <a:t> AKADEMİ “</a:t>
            </a:r>
            <a:r>
              <a:rPr lang="tr-TR" dirty="0">
                <a:solidFill>
                  <a:srgbClr val="CC3300"/>
                </a:solidFill>
                <a:latin typeface="Impact" pitchFamily="34" charset="0"/>
              </a:rPr>
              <a:t>DEPREM</a:t>
            </a:r>
            <a:r>
              <a:rPr lang="tr-TR" dirty="0">
                <a:solidFill>
                  <a:srgbClr val="993300"/>
                </a:solidFill>
                <a:latin typeface="Impact" pitchFamily="34" charset="0"/>
              </a:rPr>
              <a:t> GÜVENLİ </a:t>
            </a:r>
            <a:r>
              <a:rPr lang="tr-TR" dirty="0">
                <a:solidFill>
                  <a:srgbClr val="C59157"/>
                </a:solidFill>
                <a:latin typeface="Impact" pitchFamily="34" charset="0"/>
              </a:rPr>
              <a:t>30 YIL”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F38A5-B109-A010-5E45-D941B3DFC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6999" y="6351088"/>
            <a:ext cx="6555377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Prof Dr Bilge IŞIK isik.bilge@gmail.com www.kerpic.org UNESCO ICOMOS ISCEAH Bilim Kurulu Türkiye temsilcisi 1970 DGSA (y.mimar)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3ACC74-D8E2-9235-2978-C3FBF1A7759C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8021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rgbClr val="CC3300"/>
                </a:solidFill>
                <a:latin typeface="Impact" pitchFamily="34" charset="0"/>
              </a:rPr>
              <a:t>KERPİÇ</a:t>
            </a:r>
            <a:r>
              <a:rPr lang="tr-TR" dirty="0">
                <a:solidFill>
                  <a:srgbClr val="993300"/>
                </a:solidFill>
                <a:latin typeface="Impact" pitchFamily="34" charset="0"/>
              </a:rPr>
              <a:t> AKADEMİ “</a:t>
            </a:r>
            <a:r>
              <a:rPr lang="tr-TR" dirty="0">
                <a:solidFill>
                  <a:srgbClr val="CC3300"/>
                </a:solidFill>
                <a:latin typeface="Impact" pitchFamily="34" charset="0"/>
              </a:rPr>
              <a:t>DEPREM</a:t>
            </a:r>
            <a:r>
              <a:rPr lang="tr-TR" dirty="0">
                <a:solidFill>
                  <a:srgbClr val="993300"/>
                </a:solidFill>
                <a:latin typeface="Impact" pitchFamily="34" charset="0"/>
              </a:rPr>
              <a:t> GÜVENLİ </a:t>
            </a:r>
            <a:r>
              <a:rPr lang="tr-TR" dirty="0">
                <a:solidFill>
                  <a:srgbClr val="C59157"/>
                </a:solidFill>
                <a:latin typeface="Impact" pitchFamily="34" charset="0"/>
              </a:rPr>
              <a:t>30 YIL”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9B565F0-D6C7-1F49-1F64-E450E7382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61211" y="6356350"/>
            <a:ext cx="54493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Prof Dr Bilge IŞIK </a:t>
            </a:r>
            <a:r>
              <a:rPr lang="en-US" dirty="0" err="1"/>
              <a:t>isik.bilge@gmail.com</a:t>
            </a:r>
            <a:r>
              <a:rPr lang="en-US" dirty="0"/>
              <a:t> </a:t>
            </a:r>
            <a:r>
              <a:rPr lang="en-US" dirty="0" err="1"/>
              <a:t>www.kerpic.org</a:t>
            </a:r>
            <a:endParaRPr lang="en-US" dirty="0"/>
          </a:p>
          <a:p>
            <a:r>
              <a:rPr lang="en-US" dirty="0"/>
              <a:t>UNESCO ICOMOS ISCEAH </a:t>
            </a:r>
            <a:r>
              <a:rPr lang="en-US" dirty="0" err="1"/>
              <a:t>Bilim</a:t>
            </a:r>
            <a:r>
              <a:rPr lang="en-US" dirty="0"/>
              <a:t> </a:t>
            </a:r>
            <a:r>
              <a:rPr lang="en-US" dirty="0" err="1"/>
              <a:t>Kurulu</a:t>
            </a:r>
            <a:r>
              <a:rPr lang="en-US" dirty="0"/>
              <a:t> </a:t>
            </a:r>
            <a:r>
              <a:rPr lang="en-US" dirty="0" err="1"/>
              <a:t>Türkiye</a:t>
            </a:r>
            <a:r>
              <a:rPr lang="en-US" dirty="0"/>
              <a:t> </a:t>
            </a:r>
            <a:r>
              <a:rPr lang="en-US" dirty="0" err="1"/>
              <a:t>temsilcisi</a:t>
            </a:r>
            <a:endParaRPr lang="en-US" dirty="0"/>
          </a:p>
          <a:p>
            <a:r>
              <a:rPr lang="en-US" dirty="0"/>
              <a:t>1970 DGSA (</a:t>
            </a:r>
            <a:r>
              <a:rPr lang="en-US" dirty="0" err="1"/>
              <a:t>y.mimar</a:t>
            </a:r>
            <a:r>
              <a:rPr lang="en-US" dirty="0"/>
              <a:t>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199054A-9A73-C4DE-57A6-20680A85795A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8021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>
                <a:solidFill>
                  <a:srgbClr val="CC3300"/>
                </a:solidFill>
                <a:latin typeface="Impact" pitchFamily="34" charset="0"/>
              </a:rPr>
              <a:t>YENİ</a:t>
            </a:r>
            <a:r>
              <a:rPr lang="tr-TR" dirty="0">
                <a:solidFill>
                  <a:srgbClr val="993300"/>
                </a:solidFill>
                <a:latin typeface="Impact" pitchFamily="34" charset="0"/>
              </a:rPr>
              <a:t> TEKNOLOJİYLE </a:t>
            </a:r>
            <a:r>
              <a:rPr lang="tr-TR" dirty="0">
                <a:solidFill>
                  <a:srgbClr val="CC3300"/>
                </a:solidFill>
                <a:latin typeface="Impact" pitchFamily="34" charset="0"/>
              </a:rPr>
              <a:t>ÇAĞDAŞ</a:t>
            </a:r>
            <a:r>
              <a:rPr lang="tr-TR" dirty="0">
                <a:solidFill>
                  <a:srgbClr val="993300"/>
                </a:solidFill>
                <a:latin typeface="Impact" pitchFamily="34" charset="0"/>
              </a:rPr>
              <a:t> KERPİÇ </a:t>
            </a:r>
            <a:r>
              <a:rPr lang="tr-TR" dirty="0">
                <a:solidFill>
                  <a:srgbClr val="C59157"/>
                </a:solidFill>
                <a:latin typeface="Impact" pitchFamily="34" charset="0"/>
              </a:rPr>
              <a:t>EVLER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anchor="b"/>
          <a:lstStyle>
            <a:lvl1pPr>
              <a:defRPr sz="1400"/>
            </a:lvl1pPr>
          </a:lstStyle>
          <a:p>
            <a:endParaRPr lang="tr-TR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34F4C5DC-BEA5-08AA-172D-450B026517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152" t="11202" r="19471" b="12753"/>
          <a:stretch/>
        </p:blipFill>
        <p:spPr>
          <a:xfrm>
            <a:off x="223312" y="5980483"/>
            <a:ext cx="624391" cy="717085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F0ABAA9-8485-7FA5-5C06-329A844FEAF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193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3AF3DC-D1C6-3D4C-890D-540EAA281A89}" type="datetime1">
              <a:rPr lang="tr-TR" sz="1200" smtClean="0"/>
              <a:pPr/>
              <a:t>8.05.2026</a:t>
            </a:fld>
            <a:r>
              <a:rPr lang="tr-TR" sz="1200" dirty="0"/>
              <a:t> - </a:t>
            </a:r>
            <a:fld id="{109947C1-2464-2747-B12F-07E90CDBE289}" type="slidenum">
              <a:rPr lang="tr-TR" sz="1200" smtClean="0"/>
              <a:pPr/>
              <a:t>‹#›</a:t>
            </a:fld>
            <a:endParaRPr lang="tr-TR" sz="1200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A7BDC9DF-45D4-979C-0029-E35D64CF2443}"/>
              </a:ext>
            </a:extLst>
          </p:cNvPr>
          <p:cNvSpPr txBox="1">
            <a:spLocks/>
          </p:cNvSpPr>
          <p:nvPr userDrawn="1"/>
        </p:nvSpPr>
        <p:spPr>
          <a:xfrm>
            <a:off x="925896" y="5513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9F288E5-FAF5-B713-3E45-2F5836A52BB2}"/>
              </a:ext>
            </a:extLst>
          </p:cNvPr>
          <p:cNvSpPr txBox="1">
            <a:spLocks/>
          </p:cNvSpPr>
          <p:nvPr userDrawn="1"/>
        </p:nvSpPr>
        <p:spPr>
          <a:xfrm>
            <a:off x="838201" y="6176965"/>
            <a:ext cx="2743200" cy="5445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dirty="0">
                <a:solidFill>
                  <a:schemeClr val="accent2">
                    <a:lumMod val="50000"/>
                  </a:schemeClr>
                </a:solidFill>
              </a:rPr>
              <a:t>Prof. Dr. Bilge Işık</a:t>
            </a:r>
            <a:endParaRPr lang="tr-TR" sz="1200" u="sng" dirty="0">
              <a:solidFill>
                <a:schemeClr val="accent2">
                  <a:lumMod val="50000"/>
                </a:schemeClr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tr-TR" sz="1200" dirty="0">
                <a:solidFill>
                  <a:schemeClr val="accent2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www.kerpic.org</a:t>
            </a:r>
            <a:endParaRPr lang="tr-TR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97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1211" y="6356350"/>
            <a:ext cx="54493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Prof Dr Bilge IŞIK </a:t>
            </a:r>
            <a:r>
              <a:rPr lang="en-US" dirty="0" err="1"/>
              <a:t>isik.bilge@gmail.com</a:t>
            </a:r>
            <a:r>
              <a:rPr lang="en-US" dirty="0"/>
              <a:t> </a:t>
            </a:r>
            <a:r>
              <a:rPr lang="en-US" dirty="0" err="1"/>
              <a:t>www.kerpic.org</a:t>
            </a:r>
            <a:endParaRPr lang="en-US" dirty="0"/>
          </a:p>
          <a:p>
            <a:r>
              <a:rPr lang="en-US" dirty="0"/>
              <a:t>UNESCO ICOMOS ISCEAH </a:t>
            </a:r>
            <a:r>
              <a:rPr lang="en-US" dirty="0" err="1"/>
              <a:t>Bilim</a:t>
            </a:r>
            <a:r>
              <a:rPr lang="en-US" dirty="0"/>
              <a:t> </a:t>
            </a:r>
            <a:r>
              <a:rPr lang="en-US" dirty="0" err="1"/>
              <a:t>Kurulu</a:t>
            </a:r>
            <a:r>
              <a:rPr lang="en-US" dirty="0"/>
              <a:t> </a:t>
            </a:r>
            <a:r>
              <a:rPr lang="en-US" dirty="0" err="1"/>
              <a:t>Türkiye</a:t>
            </a:r>
            <a:r>
              <a:rPr lang="en-US" dirty="0"/>
              <a:t> </a:t>
            </a:r>
            <a:r>
              <a:rPr lang="en-US" dirty="0" err="1"/>
              <a:t>temsilcisi</a:t>
            </a:r>
            <a:endParaRPr lang="en-US" dirty="0"/>
          </a:p>
          <a:p>
            <a:r>
              <a:rPr lang="en-US" dirty="0"/>
              <a:t>1970 DGSA (</a:t>
            </a:r>
            <a:r>
              <a:rPr lang="en-US" dirty="0" err="1"/>
              <a:t>y.mimar</a:t>
            </a:r>
            <a:r>
              <a:rPr lang="en-US" dirty="0"/>
              <a:t>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BB411A-EE05-4DA0-8008-466B6AE746F3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8021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rgbClr val="CC3300"/>
                </a:solidFill>
                <a:latin typeface="Impact" pitchFamily="34" charset="0"/>
              </a:rPr>
              <a:t>KERPİÇ</a:t>
            </a:r>
            <a:r>
              <a:rPr lang="tr-TR" dirty="0">
                <a:solidFill>
                  <a:srgbClr val="993300"/>
                </a:solidFill>
                <a:latin typeface="Impact" pitchFamily="34" charset="0"/>
              </a:rPr>
              <a:t> AKADEMİ “</a:t>
            </a:r>
            <a:r>
              <a:rPr lang="tr-TR" dirty="0">
                <a:solidFill>
                  <a:srgbClr val="CC3300"/>
                </a:solidFill>
                <a:latin typeface="Impact" pitchFamily="34" charset="0"/>
              </a:rPr>
              <a:t>DEPREM</a:t>
            </a:r>
            <a:r>
              <a:rPr lang="tr-TR" dirty="0">
                <a:solidFill>
                  <a:srgbClr val="993300"/>
                </a:solidFill>
                <a:latin typeface="Impact" pitchFamily="34" charset="0"/>
              </a:rPr>
              <a:t> GÜVENLİ </a:t>
            </a:r>
            <a:r>
              <a:rPr lang="tr-TR" dirty="0">
                <a:solidFill>
                  <a:srgbClr val="C59157"/>
                </a:solidFill>
                <a:latin typeface="Impact" pitchFamily="34" charset="0"/>
              </a:rPr>
              <a:t>30 YIL”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3" r:id="rId8"/>
    <p:sldLayoutId id="2147483674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kerpic.org/" TargetMode="External"/><Relationship Id="rId4" Type="http://schemas.openxmlformats.org/officeDocument/2006/relationships/hyperlink" Target="mailto:isik.bilge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2.jpeg"/><Relationship Id="rId7" Type="http://schemas.openxmlformats.org/officeDocument/2006/relationships/image" Target="cid:006501c8aaca$a8477470$0202a8c0@Dell" TargetMode="Externa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4.jpeg"/><Relationship Id="rId5" Type="http://schemas.openxmlformats.org/officeDocument/2006/relationships/image" Target="cid:006601c8aaca$a8477470$0202a8c0@Dell" TargetMode="External"/><Relationship Id="rId4" Type="http://schemas.openxmlformats.org/officeDocument/2006/relationships/image" Target="../media/image103.jpeg"/><Relationship Id="rId9" Type="http://schemas.openxmlformats.org/officeDocument/2006/relationships/image" Target="cid:006801c8aaca$a8477470$0202a8c0@Del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e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erpic.org/2013" TargetMode="External"/><Relationship Id="rId13" Type="http://schemas.openxmlformats.org/officeDocument/2006/relationships/hyperlink" Target="http://www.kerpic.org/2020" TargetMode="External"/><Relationship Id="rId3" Type="http://schemas.openxmlformats.org/officeDocument/2006/relationships/image" Target="../media/image11.jpeg"/><Relationship Id="rId7" Type="http://schemas.openxmlformats.org/officeDocument/2006/relationships/hyperlink" Target="http://www.kerpic.org/2008" TargetMode="External"/><Relationship Id="rId12" Type="http://schemas.openxmlformats.org/officeDocument/2006/relationships/hyperlink" Target="http://www.kerpic.org/2019" TargetMode="External"/><Relationship Id="rId17" Type="http://schemas.openxmlformats.org/officeDocument/2006/relationships/hyperlink" Target="http://www.kerpic.org/2025" TargetMode="External"/><Relationship Id="rId2" Type="http://schemas.openxmlformats.org/officeDocument/2006/relationships/image" Target="../media/image10.jpeg"/><Relationship Id="rId16" Type="http://schemas.openxmlformats.org/officeDocument/2006/relationships/hyperlink" Target="http://www.kerpic.org/2024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kerpic.org/2005" TargetMode="External"/><Relationship Id="rId11" Type="http://schemas.openxmlformats.org/officeDocument/2006/relationships/hyperlink" Target="http://www.kerpic.org/2018" TargetMode="External"/><Relationship Id="rId5" Type="http://schemas.openxmlformats.org/officeDocument/2006/relationships/hyperlink" Target="http://www.kerpic.org/" TargetMode="External"/><Relationship Id="rId15" Type="http://schemas.openxmlformats.org/officeDocument/2006/relationships/hyperlink" Target="http://www.kerpic.org/2023" TargetMode="External"/><Relationship Id="rId10" Type="http://schemas.openxmlformats.org/officeDocument/2006/relationships/hyperlink" Target="http://www.kerpic.org/2016" TargetMode="External"/><Relationship Id="rId4" Type="http://schemas.openxmlformats.org/officeDocument/2006/relationships/hyperlink" Target="mailto:isik.bilge@gmail.com" TargetMode="External"/><Relationship Id="rId9" Type="http://schemas.openxmlformats.org/officeDocument/2006/relationships/hyperlink" Target="http://www.kerpic.org/2015" TargetMode="External"/><Relationship Id="rId14" Type="http://schemas.openxmlformats.org/officeDocument/2006/relationships/hyperlink" Target="http://www.kerpic.org/202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3" name="Rectangle 5">
            <a:extLst>
              <a:ext uri="{FF2B5EF4-FFF2-40B4-BE49-F238E27FC236}">
                <a16:creationId xmlns:a16="http://schemas.microsoft.com/office/drawing/2014/main" id="{3F0E2B6A-20BD-49E5-9AB4-62CE97642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3870" y="2342607"/>
            <a:ext cx="10250129" cy="310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8925" indent="-288925" algn="r" eaLnBrk="1" hangingPunct="1"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tr-TR" sz="5800" dirty="0">
                <a:solidFill>
                  <a:srgbClr val="CC3300"/>
                </a:solidFill>
                <a:latin typeface="Impact" pitchFamily="34" charset="0"/>
              </a:rPr>
              <a:t>YENİ</a:t>
            </a:r>
            <a:r>
              <a:rPr lang="tr-TR" sz="5800" dirty="0">
                <a:solidFill>
                  <a:srgbClr val="993300"/>
                </a:solidFill>
                <a:latin typeface="Impact" pitchFamily="34" charset="0"/>
              </a:rPr>
              <a:t> TEKNOLOJİYLE</a:t>
            </a:r>
          </a:p>
          <a:p>
            <a:pPr marL="288925" indent="-288925" algn="r" eaLnBrk="1" hangingPunct="1"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tr-TR" sz="5800" dirty="0">
                <a:solidFill>
                  <a:srgbClr val="CC3300"/>
                </a:solidFill>
                <a:latin typeface="Impact" pitchFamily="34" charset="0"/>
              </a:rPr>
              <a:t>ÇAĞDAŞ</a:t>
            </a:r>
            <a:r>
              <a:rPr lang="tr-TR" sz="5800" dirty="0">
                <a:solidFill>
                  <a:srgbClr val="993300"/>
                </a:solidFill>
                <a:latin typeface="Impact" pitchFamily="34" charset="0"/>
              </a:rPr>
              <a:t> KERPİÇ </a:t>
            </a:r>
            <a:r>
              <a:rPr lang="tr-TR" sz="5800" dirty="0">
                <a:solidFill>
                  <a:srgbClr val="C59157"/>
                </a:solidFill>
                <a:latin typeface="Impact" pitchFamily="34" charset="0"/>
              </a:rPr>
              <a:t>EVLER</a:t>
            </a:r>
          </a:p>
          <a:p>
            <a:pPr marL="288925" indent="-288925" algn="r" eaLnBrk="1" hangingPunct="1"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tr-TR" sz="2800" dirty="0">
              <a:solidFill>
                <a:srgbClr val="C59157"/>
              </a:solidFill>
              <a:latin typeface="Impact" pitchFamily="34" charset="0"/>
            </a:endParaRPr>
          </a:p>
          <a:p>
            <a:pPr marL="288925" indent="-288925" algn="r" eaLnBrk="1" hangingPunct="1"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tr-TR" sz="2800" dirty="0">
              <a:solidFill>
                <a:srgbClr val="C59157"/>
              </a:solidFill>
              <a:latin typeface="Impact" pitchFamily="34" charset="0"/>
            </a:endParaRPr>
          </a:p>
          <a:p>
            <a:pPr marL="288925" indent="-288925" algn="r" eaLnBrk="1" hangingPunct="1"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tr-TR" sz="2800" dirty="0">
                <a:solidFill>
                  <a:srgbClr val="C59157"/>
                </a:solidFill>
                <a:latin typeface="Impact" pitchFamily="34" charset="0"/>
              </a:rPr>
              <a:t>ESKİŞEHİR</a:t>
            </a:r>
            <a:r>
              <a:rPr lang="en-US" sz="2800" dirty="0">
                <a:solidFill>
                  <a:srgbClr val="C59157"/>
                </a:solidFill>
                <a:latin typeface="Impact" pitchFamily="34" charset="0"/>
              </a:rPr>
              <a:t>, 1</a:t>
            </a:r>
            <a:r>
              <a:rPr lang="tr-TR" sz="2800" dirty="0">
                <a:solidFill>
                  <a:srgbClr val="C59157"/>
                </a:solidFill>
                <a:latin typeface="Impact" pitchFamily="34" charset="0"/>
              </a:rPr>
              <a:t>1</a:t>
            </a:r>
            <a:r>
              <a:rPr lang="en-US" sz="2800" dirty="0">
                <a:solidFill>
                  <a:srgbClr val="C59157"/>
                </a:solidFill>
                <a:latin typeface="Impact" pitchFamily="34" charset="0"/>
              </a:rPr>
              <a:t> </a:t>
            </a:r>
            <a:r>
              <a:rPr lang="tr-TR" sz="2800" dirty="0">
                <a:solidFill>
                  <a:srgbClr val="C59157"/>
                </a:solidFill>
                <a:latin typeface="Impact" pitchFamily="34" charset="0"/>
              </a:rPr>
              <a:t>MAYIS</a:t>
            </a:r>
            <a:r>
              <a:rPr lang="en-US" sz="2800" dirty="0">
                <a:solidFill>
                  <a:srgbClr val="C59157"/>
                </a:solidFill>
                <a:latin typeface="Impact" pitchFamily="34" charset="0"/>
              </a:rPr>
              <a:t> 202</a:t>
            </a:r>
            <a:r>
              <a:rPr lang="tr-TR" sz="2800" dirty="0">
                <a:solidFill>
                  <a:srgbClr val="C59157"/>
                </a:solidFill>
                <a:latin typeface="Impact" pitchFamily="34" charset="0"/>
              </a:rPr>
              <a:t>6</a:t>
            </a:r>
            <a:endParaRPr lang="en-US" sz="2800" dirty="0">
              <a:solidFill>
                <a:srgbClr val="C59157"/>
              </a:solidFill>
              <a:latin typeface="Impact" pitchFamily="34" charset="0"/>
            </a:endParaRPr>
          </a:p>
          <a:p>
            <a:pPr marL="288925" indent="-288925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tr-TR" sz="4000" dirty="0">
              <a:solidFill>
                <a:schemeClr val="accent5">
                  <a:lumMod val="50000"/>
                </a:schemeClr>
              </a:solidFill>
              <a:latin typeface="Impact" pitchFamily="34" charset="0"/>
            </a:endParaRPr>
          </a:p>
          <a:p>
            <a:pPr marL="288925" indent="-288925" eaLnBrk="1" hangingPunct="1">
              <a:spcBef>
                <a:spcPct val="20000"/>
              </a:spcBef>
              <a:buClr>
                <a:schemeClr val="accent2"/>
              </a:buClr>
              <a:defRPr/>
            </a:pPr>
            <a:endParaRPr lang="en-US" dirty="0"/>
          </a:p>
          <a:p>
            <a:pPr marL="288925" indent="-288925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tr-TR" sz="1600" dirty="0">
                <a:latin typeface="+mn-lt"/>
              </a:rPr>
              <a:t>		 </a:t>
            </a:r>
            <a:r>
              <a:rPr lang="en-US" sz="1600" dirty="0">
                <a:latin typeface="+mn-lt"/>
              </a:rPr>
              <a:t>		</a:t>
            </a:r>
            <a:endParaRPr lang="en-US" sz="1700" dirty="0">
              <a:latin typeface="Impact" pitchFamily="34" charset="0"/>
            </a:endParaRPr>
          </a:p>
          <a:p>
            <a:pPr marL="288925" indent="-288925" algn="ctr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en-US" sz="1700" dirty="0">
              <a:latin typeface="Impact" pitchFamily="34" charset="0"/>
            </a:endParaRPr>
          </a:p>
          <a:p>
            <a:pPr marL="660400" lvl="1" indent="-180975" algn="ctr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en-US" sz="2200" b="1" dirty="0">
              <a:latin typeface="Times New Roman" pitchFamily="18" charset="0"/>
            </a:endParaRPr>
          </a:p>
          <a:p>
            <a:pPr marL="660400" lvl="1" indent="-180975" algn="ctr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tr-TR" sz="2200" b="1" dirty="0">
              <a:latin typeface="Times New Roman" pitchFamily="18" charset="0"/>
            </a:endParaRPr>
          </a:p>
          <a:p>
            <a:pPr marL="660400" lvl="1" indent="-180975" algn="ctr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tr-TR" sz="2200" b="1" dirty="0">
              <a:latin typeface="Times New Roman" pitchFamily="18" charset="0"/>
            </a:endParaRPr>
          </a:p>
          <a:p>
            <a:pPr marL="660400" lvl="1" indent="-180975" algn="ctr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tr-TR" sz="2200" b="1" dirty="0">
              <a:latin typeface="Times New Roman" pitchFamily="18" charset="0"/>
            </a:endParaRPr>
          </a:p>
        </p:txBody>
      </p:sp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87" y="5126739"/>
            <a:ext cx="826448" cy="103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036"/>
            <a:ext cx="12192000" cy="132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2969A8-F9C5-0378-3B84-FE64E8A8DCAE}"/>
              </a:ext>
            </a:extLst>
          </p:cNvPr>
          <p:cNvSpPr txBox="1"/>
          <p:nvPr/>
        </p:nvSpPr>
        <p:spPr>
          <a:xfrm>
            <a:off x="607423" y="5185190"/>
            <a:ext cx="6100354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0" indent="-288925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tr-TR" dirty="0" err="1">
                <a:latin typeface="Impact" pitchFamily="34" charset="0"/>
              </a:rPr>
              <a:t>Prof</a:t>
            </a:r>
            <a:r>
              <a:rPr lang="tr-TR" dirty="0">
                <a:latin typeface="Impact" pitchFamily="34" charset="0"/>
              </a:rPr>
              <a:t> </a:t>
            </a:r>
            <a:r>
              <a:rPr lang="en-US" dirty="0">
                <a:latin typeface="Impact" pitchFamily="34" charset="0"/>
              </a:rPr>
              <a:t>Dr Bilge I</a:t>
            </a:r>
            <a:r>
              <a:rPr lang="tr-TR" dirty="0">
                <a:latin typeface="Impact" pitchFamily="34" charset="0"/>
              </a:rPr>
              <a:t>Ş</a:t>
            </a:r>
            <a:r>
              <a:rPr lang="en-US" dirty="0">
                <a:latin typeface="Impact" pitchFamily="34" charset="0"/>
              </a:rPr>
              <a:t>IK</a:t>
            </a:r>
            <a:r>
              <a:rPr lang="tr-TR" dirty="0">
                <a:latin typeface="Impact" pitchFamily="34" charset="0"/>
              </a:rPr>
              <a:t> ,  Neslihan IŞIK</a:t>
            </a:r>
          </a:p>
          <a:p>
            <a:pPr marL="984250" indent="-288925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dirty="0">
                <a:hlinkClick r:id="rId4"/>
              </a:rPr>
              <a:t>isik.bilge@gmail.com</a:t>
            </a:r>
            <a:r>
              <a:rPr lang="en-US" dirty="0"/>
              <a:t> </a:t>
            </a:r>
          </a:p>
          <a:p>
            <a:pPr marL="984250" indent="-288925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dirty="0">
                <a:hlinkClick r:id="rId5"/>
              </a:rPr>
              <a:t>www.kerpic.org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966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969863-4E83-72CD-79A7-2C6AA60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65540E-B691-6A76-7748-9771DAB16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72A2255-3396-FA9E-52D1-2FC02FD7B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60" y="5022583"/>
            <a:ext cx="60591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tr-TR" altLang="tr-TR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Dünya enerji kaynaklarının çoğunluğu Yapılaşma sektörü tarafından kullanılmaktadır.</a:t>
            </a:r>
          </a:p>
          <a:p>
            <a:pPr marL="285750" indent="-285750">
              <a:buFontTx/>
              <a:buChar char="-"/>
            </a:pPr>
            <a:r>
              <a:rPr lang="tr-TR" altLang="tr-TR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Amerika</a:t>
            </a:r>
            <a:r>
              <a:rPr lang="tr-TR" altLang="tr-TR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’da Yapılaşma Sektörü enerji kullanımı </a:t>
            </a:r>
            <a:r>
              <a:rPr lang="tr-TR" altLang="tr-TR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%39 </a:t>
            </a:r>
          </a:p>
          <a:p>
            <a:pPr marL="285750" indent="-285750">
              <a:buFontTx/>
              <a:buChar char="-"/>
            </a:pPr>
            <a:r>
              <a:rPr lang="tr-TR" altLang="tr-TR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Türkiye'de %47</a:t>
            </a:r>
          </a:p>
        </p:txBody>
      </p:sp>
      <p:pic>
        <p:nvPicPr>
          <p:cNvPr id="5" name="Picture 3" descr="C:\Users\Bilge\AppData\Local\Microsoft\Windows\INetCache\Content.Word\IMG_0517.jpg">
            <a:extLst>
              <a:ext uri="{FF2B5EF4-FFF2-40B4-BE49-F238E27FC236}">
                <a16:creationId xmlns:a16="http://schemas.microsoft.com/office/drawing/2014/main" id="{CFA0A8D5-7BC0-4873-C05E-A44BA2386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518" y="1155709"/>
            <a:ext cx="4219575" cy="502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Bilge\AppData\Local\Microsoft\Windows\INetCache\Content.Word\Home_Energy_Use_chart.png">
            <a:extLst>
              <a:ext uri="{FF2B5EF4-FFF2-40B4-BE49-F238E27FC236}">
                <a16:creationId xmlns:a16="http://schemas.microsoft.com/office/drawing/2014/main" id="{F2317FD5-0E50-68B5-9808-B52E3AB80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817" y="1172389"/>
            <a:ext cx="2589057" cy="240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bms7\Downloads\WhatsApp Image 2024-11-04 at 16.03.01.jpeg">
            <a:extLst>
              <a:ext uri="{FF2B5EF4-FFF2-40B4-BE49-F238E27FC236}">
                <a16:creationId xmlns:a16="http://schemas.microsoft.com/office/drawing/2014/main" id="{1C3ED850-8973-DFD5-3AB8-7817BC3CE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"/>
          <a:stretch/>
        </p:blipFill>
        <p:spPr bwMode="auto">
          <a:xfrm>
            <a:off x="592403" y="1177363"/>
            <a:ext cx="5943489" cy="369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195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00848E-7010-FAC6-1FEF-F40C006B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DBE1E2-F242-4208-9672-DF437ECFF9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Prof Dr Bilge IŞIK </a:t>
            </a:r>
            <a:r>
              <a:rPr lang="en-US" dirty="0" err="1"/>
              <a:t>isik.bilge@gmail.com</a:t>
            </a:r>
            <a:r>
              <a:rPr lang="en-US" dirty="0"/>
              <a:t> </a:t>
            </a:r>
            <a:r>
              <a:rPr lang="en-US" dirty="0" err="1"/>
              <a:t>www.kerpic.org</a:t>
            </a:r>
            <a:endParaRPr lang="en-US" dirty="0"/>
          </a:p>
          <a:p>
            <a:r>
              <a:rPr lang="en-US" dirty="0"/>
              <a:t>UNESCO ICOMOS ISCEAH </a:t>
            </a:r>
            <a:r>
              <a:rPr lang="en-US" dirty="0" err="1"/>
              <a:t>Bilim</a:t>
            </a:r>
            <a:r>
              <a:rPr lang="en-US" dirty="0"/>
              <a:t> </a:t>
            </a:r>
            <a:r>
              <a:rPr lang="en-US" dirty="0" err="1"/>
              <a:t>Kurulu</a:t>
            </a:r>
            <a:r>
              <a:rPr lang="en-US" dirty="0"/>
              <a:t> </a:t>
            </a:r>
            <a:r>
              <a:rPr lang="en-US" dirty="0" err="1"/>
              <a:t>Türkiye</a:t>
            </a:r>
            <a:r>
              <a:rPr lang="en-US" dirty="0"/>
              <a:t> </a:t>
            </a:r>
            <a:r>
              <a:rPr lang="en-US" dirty="0" err="1"/>
              <a:t>temsilcisi</a:t>
            </a:r>
            <a:endParaRPr lang="en-US" dirty="0"/>
          </a:p>
          <a:p>
            <a:r>
              <a:rPr lang="en-US" dirty="0"/>
              <a:t>1970 DGSA (</a:t>
            </a:r>
            <a:r>
              <a:rPr lang="en-US" dirty="0" err="1"/>
              <a:t>y.mimar</a:t>
            </a:r>
            <a:r>
              <a:rPr lang="en-US" dirty="0"/>
              <a:t>)</a:t>
            </a:r>
          </a:p>
        </p:txBody>
      </p:sp>
      <p:graphicFrame>
        <p:nvGraphicFramePr>
          <p:cNvPr id="4" name="Table 1">
            <a:extLst>
              <a:ext uri="{FF2B5EF4-FFF2-40B4-BE49-F238E27FC236}">
                <a16:creationId xmlns:a16="http://schemas.microsoft.com/office/drawing/2014/main" id="{1BFB3CA9-E0E4-49B6-5016-3049DCB2CD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657197"/>
              </p:ext>
            </p:extLst>
          </p:nvPr>
        </p:nvGraphicFramePr>
        <p:xfrm>
          <a:off x="7674711" y="1796475"/>
          <a:ext cx="3880641" cy="1419520"/>
        </p:xfrm>
        <a:graphic>
          <a:graphicData uri="http://schemas.openxmlformats.org/drawingml/2006/table">
            <a:tbl>
              <a:tblPr/>
              <a:tblGrid>
                <a:gridCol w="876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4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0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36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İçerik</a:t>
                      </a:r>
                      <a:endParaRPr kumimoji="0" lang="tr-T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% ağırlık</a:t>
                      </a:r>
                      <a:endParaRPr kumimoji="0" lang="tr-T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Pratik Ölçüler</a:t>
                      </a:r>
                      <a:endParaRPr kumimoji="0" lang="tr-T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Toprak</a:t>
                      </a:r>
                      <a:endParaRPr kumimoji="0" lang="tr-T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 dolu el arabası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Alçı</a:t>
                      </a:r>
                      <a:endParaRPr kumimoji="0" lang="tr-T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 dolu kürek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Kireç</a:t>
                      </a:r>
                      <a:endParaRPr kumimoji="0" lang="tr-T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 (zaman)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 dolu kürek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Su</a:t>
                      </a:r>
                      <a:endParaRPr kumimoji="0" lang="tr-T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18-20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 kova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2">
            <a:extLst>
              <a:ext uri="{FF2B5EF4-FFF2-40B4-BE49-F238E27FC236}">
                <a16:creationId xmlns:a16="http://schemas.microsoft.com/office/drawing/2014/main" id="{7477F031-68E9-F2D4-2052-8D5006780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825" y="4537665"/>
            <a:ext cx="3377311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tr-TR" sz="1400" b="1" dirty="0"/>
              <a:t>Alçı Stabilize Toprak Özel.</a:t>
            </a:r>
          </a:p>
          <a:p>
            <a:pPr>
              <a:buFont typeface="Arial" charset="0"/>
              <a:buChar char="•"/>
            </a:pPr>
            <a:r>
              <a:rPr lang="en-US" altLang="tr-TR" sz="1400" dirty="0"/>
              <a:t>Su, </a:t>
            </a:r>
            <a:r>
              <a:rPr lang="en-US" altLang="tr-TR" sz="1400" dirty="0" err="1"/>
              <a:t>Yağmur</a:t>
            </a:r>
            <a:r>
              <a:rPr lang="en-US" altLang="tr-TR" sz="1400" dirty="0"/>
              <a:t> ve </a:t>
            </a:r>
            <a:r>
              <a:rPr lang="en-US" altLang="tr-TR" sz="1400" dirty="0" err="1"/>
              <a:t>Sel</a:t>
            </a:r>
            <a:r>
              <a:rPr lang="en-US" altLang="tr-TR" sz="1400" dirty="0"/>
              <a:t> </a:t>
            </a:r>
            <a:r>
              <a:rPr lang="en-US" altLang="tr-TR" sz="1400" dirty="0" err="1"/>
              <a:t>Dayanıklılığı</a:t>
            </a:r>
            <a:r>
              <a:rPr lang="en-US" altLang="tr-TR" sz="1400" dirty="0"/>
              <a:t> (1)</a:t>
            </a:r>
          </a:p>
          <a:p>
            <a:pPr>
              <a:buFont typeface="Arial" charset="0"/>
              <a:buChar char="•"/>
            </a:pPr>
            <a:r>
              <a:rPr lang="en-US" altLang="tr-TR" sz="1400" dirty="0" err="1"/>
              <a:t>Kar</a:t>
            </a:r>
            <a:r>
              <a:rPr lang="en-US" altLang="tr-TR" sz="1400" dirty="0"/>
              <a:t> ve Don </a:t>
            </a:r>
            <a:r>
              <a:rPr lang="en-US" altLang="tr-TR" sz="1400" dirty="0" err="1"/>
              <a:t>Dayanıklılığı</a:t>
            </a:r>
            <a:r>
              <a:rPr lang="en-US" altLang="tr-TR" sz="1400" dirty="0"/>
              <a:t> (2)</a:t>
            </a:r>
          </a:p>
          <a:p>
            <a:pPr>
              <a:buFont typeface="Arial" charset="0"/>
              <a:buChar char="•"/>
            </a:pPr>
            <a:r>
              <a:rPr lang="en-US" altLang="tr-TR" sz="1400" dirty="0" err="1"/>
              <a:t>İç</a:t>
            </a:r>
            <a:r>
              <a:rPr lang="en-US" altLang="tr-TR" sz="1400" dirty="0"/>
              <a:t> </a:t>
            </a:r>
            <a:r>
              <a:rPr lang="en-US" altLang="tr-TR" sz="1400" dirty="0" err="1"/>
              <a:t>mekan</a:t>
            </a:r>
            <a:r>
              <a:rPr lang="en-US" altLang="tr-TR" sz="1400" dirty="0"/>
              <a:t> </a:t>
            </a:r>
            <a:r>
              <a:rPr lang="en-US" altLang="tr-TR" sz="1400" dirty="0" err="1"/>
              <a:t>iklim</a:t>
            </a:r>
            <a:r>
              <a:rPr lang="en-US" altLang="tr-TR" sz="1400" dirty="0"/>
              <a:t> </a:t>
            </a:r>
            <a:r>
              <a:rPr lang="en-US" altLang="tr-TR" sz="1400" dirty="0" err="1"/>
              <a:t>performansı</a:t>
            </a:r>
            <a:endParaRPr lang="en-US" altLang="tr-TR" sz="1400" dirty="0"/>
          </a:p>
          <a:p>
            <a:pPr>
              <a:buFont typeface="Arial" charset="0"/>
              <a:buChar char="•"/>
            </a:pPr>
            <a:r>
              <a:rPr lang="en-US" altLang="tr-TR" sz="1400" dirty="0" err="1"/>
              <a:t>Endüstriyel</a:t>
            </a:r>
            <a:r>
              <a:rPr lang="en-US" altLang="tr-TR" sz="1400" dirty="0"/>
              <a:t> </a:t>
            </a:r>
            <a:r>
              <a:rPr lang="en-US" altLang="tr-TR" sz="1400" dirty="0" err="1"/>
              <a:t>İnşaat</a:t>
            </a:r>
            <a:r>
              <a:rPr lang="en-US" altLang="tr-TR" sz="1400" dirty="0"/>
              <a:t> </a:t>
            </a:r>
            <a:r>
              <a:rPr lang="en-US" altLang="tr-TR" sz="1400" dirty="0" err="1"/>
              <a:t>Teknolojisi</a:t>
            </a:r>
            <a:endParaRPr lang="en-US" altLang="tr-TR" sz="1400" dirty="0"/>
          </a:p>
          <a:p>
            <a:pPr>
              <a:buFont typeface="Arial" charset="0"/>
              <a:buChar char="•"/>
            </a:pPr>
            <a:r>
              <a:rPr lang="en-US" altLang="tr-TR" sz="1400" dirty="0" err="1"/>
              <a:t>Deprem</a:t>
            </a:r>
            <a:r>
              <a:rPr lang="en-US" altLang="tr-TR" sz="1400" dirty="0"/>
              <a:t> </a:t>
            </a:r>
            <a:r>
              <a:rPr lang="en-US" altLang="tr-TR" sz="1400" dirty="0" err="1"/>
              <a:t>Güvenliği</a:t>
            </a:r>
            <a:endParaRPr lang="en-US" altLang="tr-TR" sz="1400" dirty="0"/>
          </a:p>
        </p:txBody>
      </p:sp>
      <p:pic>
        <p:nvPicPr>
          <p:cNvPr id="6" name="Picture 6" descr="Dosya:Merkez Kalesi (Van, Türkiye).JPG">
            <a:extLst>
              <a:ext uri="{FF2B5EF4-FFF2-40B4-BE49-F238E27FC236}">
                <a16:creationId xmlns:a16="http://schemas.microsoft.com/office/drawing/2014/main" id="{D556F762-8183-C20B-EFBD-59BB0F126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60" y="1510669"/>
            <a:ext cx="3880641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95636D3C-944D-F074-BDDB-2D413C200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57" y="4104724"/>
            <a:ext cx="3247120" cy="3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tr-TR" dirty="0"/>
              <a:t>VAN Kalesi ; 3000 yıl önce</a:t>
            </a:r>
          </a:p>
        </p:txBody>
      </p:sp>
      <p:pic>
        <p:nvPicPr>
          <p:cNvPr id="8" name="Resim 1">
            <a:extLst>
              <a:ext uri="{FF2B5EF4-FFF2-40B4-BE49-F238E27FC236}">
                <a16:creationId xmlns:a16="http://schemas.microsoft.com/office/drawing/2014/main" id="{155CB07C-4D33-1DEB-83CF-A3CE82CB1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7" b="25135"/>
          <a:stretch/>
        </p:blipFill>
        <p:spPr bwMode="auto">
          <a:xfrm>
            <a:off x="7696041" y="3226727"/>
            <a:ext cx="4339920" cy="293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sim 3">
            <a:extLst>
              <a:ext uri="{FF2B5EF4-FFF2-40B4-BE49-F238E27FC236}">
                <a16:creationId xmlns:a16="http://schemas.microsoft.com/office/drawing/2014/main" id="{064AFC25-77C7-D95E-08D9-67E690749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" r="9020" b="10788"/>
          <a:stretch/>
        </p:blipFill>
        <p:spPr bwMode="auto">
          <a:xfrm>
            <a:off x="4379410" y="1512992"/>
            <a:ext cx="2380898" cy="2922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etin kutusu 11">
            <a:extLst>
              <a:ext uri="{FF2B5EF4-FFF2-40B4-BE49-F238E27FC236}">
                <a16:creationId xmlns:a16="http://schemas.microsoft.com/office/drawing/2014/main" id="{646CA306-EA63-5D6F-6EB0-EFEC7F44B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463" y="4557228"/>
            <a:ext cx="185578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sz="1400" dirty="0"/>
              <a:t>Stabilizasyon yapılmadan yapılan toprak yapılar sudan zarar görmektedir. (3)</a:t>
            </a:r>
            <a:endParaRPr lang="en-US" altLang="en-US" sz="1400" b="1" dirty="0"/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594AB204-6034-A370-7A35-C04D1A29A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4" t="1370" b="25469"/>
          <a:stretch/>
        </p:blipFill>
        <p:spPr bwMode="auto">
          <a:xfrm>
            <a:off x="249162" y="4579958"/>
            <a:ext cx="2017945" cy="192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302FAF9F-5993-458C-1B49-2271B5728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9264" y="1477000"/>
            <a:ext cx="4069040" cy="3315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tr-TR" sz="1500" b="1" dirty="0"/>
              <a:t>Alçı-Kireç Stabilizasyonu: Yüzde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00208EB0-D57D-0080-14ED-C9BDB8ECC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9410" y="3749790"/>
            <a:ext cx="51552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tr-TR" sz="4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8BD29B67-595A-D12F-45C8-EBC4C7A74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3891" y="5419457"/>
            <a:ext cx="416074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tr-TR" sz="4000" b="1" dirty="0"/>
              <a:t>2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3E7FA550-861C-723B-08E9-2E8FD1592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06" y="5879111"/>
            <a:ext cx="549424" cy="7151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tr-TR" sz="4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EFE05CB-A188-7E3D-9E7D-3B008E55FD13}"/>
              </a:ext>
            </a:extLst>
          </p:cNvPr>
          <p:cNvSpPr txBox="1">
            <a:spLocks/>
          </p:cNvSpPr>
          <p:nvPr/>
        </p:nvSpPr>
        <p:spPr>
          <a:xfrm>
            <a:off x="2534857" y="984529"/>
            <a:ext cx="7119112" cy="652856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Çağdaş Kerpiç Dayanıklılık / </a:t>
            </a:r>
            <a:r>
              <a:rPr lang="tr-TR" sz="22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Durabilite</a:t>
            </a:r>
            <a:endParaRPr lang="x-none" sz="22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174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E46CE-8619-F505-6111-B68AEE932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A1D625-992E-1F2D-B5AE-E9D14995F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pic>
        <p:nvPicPr>
          <p:cNvPr id="4" name="Content Placeholder 5" descr="S4030045">
            <a:extLst>
              <a:ext uri="{FF2B5EF4-FFF2-40B4-BE49-F238E27FC236}">
                <a16:creationId xmlns:a16="http://schemas.microsoft.com/office/drawing/2014/main" id="{D2EC1608-6DF4-F750-F16E-987FABFD2D3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24" y="1303957"/>
            <a:ext cx="4233552" cy="288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S4030043">
            <a:extLst>
              <a:ext uri="{FF2B5EF4-FFF2-40B4-BE49-F238E27FC236}">
                <a16:creationId xmlns:a16="http://schemas.microsoft.com/office/drawing/2014/main" id="{E24AACD1-2AFD-E980-F488-3CDD42ECC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839" y="1315431"/>
            <a:ext cx="3943679" cy="288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Documents and Settings\bilge\Desktop\DEPREM elazığ 1003 08\kıbrıs için 330.JPG">
            <a:extLst>
              <a:ext uri="{FF2B5EF4-FFF2-40B4-BE49-F238E27FC236}">
                <a16:creationId xmlns:a16="http://schemas.microsoft.com/office/drawing/2014/main" id="{C3E9D2E0-9FE8-DF8E-4D6B-2A2D351A1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309" y="1318656"/>
            <a:ext cx="2159491" cy="287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bilge\AppData\Local\Microsoft\Windows\Temporary Internet Files\Content.Word\100_8916.jpg">
            <a:extLst>
              <a:ext uri="{FF2B5EF4-FFF2-40B4-BE49-F238E27FC236}">
                <a16:creationId xmlns:a16="http://schemas.microsoft.com/office/drawing/2014/main" id="{53F9026A-A4C5-0857-7AC4-494EE72F0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54" y="4275650"/>
            <a:ext cx="3120535" cy="244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DCC8047F-2B71-8DDF-B103-5BEF20F86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5632" y="4728815"/>
            <a:ext cx="4370224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r>
              <a:rPr lang="tr-TR" altLang="tr-TR" sz="1600" dirty="0">
                <a:ea typeface="Calibri" pitchFamily="34" charset="0"/>
                <a:cs typeface="Times New Roman" pitchFamily="18" charset="0"/>
              </a:rPr>
              <a:t>Tarihi toprak duvar</a:t>
            </a:r>
          </a:p>
          <a:p>
            <a:pPr>
              <a:defRPr/>
            </a:pPr>
            <a:r>
              <a:rPr lang="tr-TR" altLang="tr-TR" sz="1600" dirty="0">
                <a:ea typeface="Calibri" pitchFamily="34" charset="0"/>
                <a:cs typeface="Times New Roman" pitchFamily="18" charset="0"/>
              </a:rPr>
              <a:t>Türkiye'de Yatay Katman</a:t>
            </a:r>
          </a:p>
          <a:p>
            <a:pPr>
              <a:defRPr/>
            </a:pPr>
            <a:r>
              <a:rPr lang="tr-TR" altLang="tr-TR" sz="1600" dirty="0">
                <a:ea typeface="Calibri" pitchFamily="34" charset="0"/>
                <a:cs typeface="Times New Roman" pitchFamily="18" charset="0"/>
              </a:rPr>
              <a:t>Lima’da Tarihi Duvarda Yatay Katmanlar</a:t>
            </a:r>
          </a:p>
          <a:p>
            <a:pPr>
              <a:defRPr/>
            </a:pPr>
            <a:endParaRPr lang="tr-TR" altLang="tr-TR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E397C9D-D6D9-8287-5E8C-39850CE3556D}"/>
              </a:ext>
            </a:extLst>
          </p:cNvPr>
          <p:cNvSpPr txBox="1">
            <a:spLocks/>
          </p:cNvSpPr>
          <p:nvPr/>
        </p:nvSpPr>
        <p:spPr>
          <a:xfrm>
            <a:off x="2534857" y="972954"/>
            <a:ext cx="7119112" cy="652856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2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Traditional</a:t>
            </a:r>
            <a:r>
              <a:rPr lang="tr-TR" sz="2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tr-TR" sz="22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Earthquake</a:t>
            </a:r>
            <a:r>
              <a:rPr lang="tr-TR" sz="2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tr-TR" sz="22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Safety</a:t>
            </a:r>
            <a:endParaRPr lang="tr-TR" sz="22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tr-TR" sz="22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467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5F637E-1588-2359-13E4-85CD436A2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E3D9F-CDAE-2C97-2CB8-2E1EE2EC4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DB4B453-441A-2A6C-0F1F-073C95512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11" y="1662181"/>
            <a:ext cx="3358200" cy="219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08CA9F6-CE04-5939-361A-27D221CE6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19" y="4068650"/>
            <a:ext cx="3341977" cy="218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36FBC3E1-E3FE-4AE2-D180-38511F97E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71" y="4068650"/>
            <a:ext cx="33106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tr-TR" altLang="tr-TR" dirty="0"/>
              <a:t>Düşey Kuvvet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5C265-8CD6-CB3F-BCFF-82F1A9BCF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544" y="1615881"/>
            <a:ext cx="19119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tr-TR" altLang="tr-TR" dirty="0"/>
              <a:t>Yatay Kuvvet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0964A05A-79B9-C84C-7E57-EC85EE832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509" y="1662181"/>
            <a:ext cx="3349793" cy="219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C:\Users\bilge\Desktop\re\1204  PERU re\1204 27 cuma PERU DENEY UNİ\sml\P4260297_resize.JPG">
            <a:extLst>
              <a:ext uri="{FF2B5EF4-FFF2-40B4-BE49-F238E27FC236}">
                <a16:creationId xmlns:a16="http://schemas.microsoft.com/office/drawing/2014/main" id="{9F17EB79-2E32-CADF-8665-49978BBE0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84" y="4068650"/>
            <a:ext cx="3296316" cy="217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9">
            <a:extLst>
              <a:ext uri="{FF2B5EF4-FFF2-40B4-BE49-F238E27FC236}">
                <a16:creationId xmlns:a16="http://schemas.microsoft.com/office/drawing/2014/main" id="{D17A2C42-D1C5-1FBD-ACD1-068912BBB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423" y="4001569"/>
            <a:ext cx="2743200" cy="22467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tr-TR" sz="1400" b="1" dirty="0"/>
              <a:t>Peru - 2012 Nisan</a:t>
            </a:r>
          </a:p>
          <a:p>
            <a:r>
              <a:rPr lang="tr-TR" altLang="tr-TR" sz="1400" b="1" dirty="0"/>
              <a:t>M. </a:t>
            </a:r>
            <a:r>
              <a:rPr lang="tr-TR" altLang="tr-TR" sz="1400" b="1" dirty="0" err="1"/>
              <a:t>Blondet</a:t>
            </a:r>
            <a:r>
              <a:rPr lang="tr-TR" altLang="tr-TR" sz="1400" b="1" dirty="0"/>
              <a:t>, D. </a:t>
            </a:r>
            <a:r>
              <a:rPr lang="tr-TR" altLang="tr-TR" sz="1400" b="1" dirty="0" err="1"/>
              <a:t>Torrealva</a:t>
            </a:r>
            <a:r>
              <a:rPr lang="tr-TR" altLang="tr-TR" sz="1400" b="1" dirty="0"/>
              <a:t>, G. Villa </a:t>
            </a:r>
            <a:r>
              <a:rPr lang="tr-TR" altLang="tr-TR" sz="1400" b="1" dirty="0" err="1"/>
              <a:t>García</a:t>
            </a:r>
            <a:r>
              <a:rPr lang="tr-TR" altLang="tr-TR" sz="1400" b="1" dirty="0"/>
              <a:t>, F. </a:t>
            </a:r>
            <a:r>
              <a:rPr lang="tr-TR" altLang="tr-TR" sz="1400" b="1" dirty="0" err="1"/>
              <a:t>Ginocchio</a:t>
            </a:r>
            <a:r>
              <a:rPr lang="tr-TR" altLang="tr-TR" sz="1400" b="1" dirty="0"/>
              <a:t>, </a:t>
            </a:r>
          </a:p>
          <a:p>
            <a:r>
              <a:rPr lang="tr-TR" altLang="tr-TR" sz="1400" b="1" dirty="0"/>
              <a:t>I. </a:t>
            </a:r>
            <a:r>
              <a:rPr lang="tr-TR" altLang="tr-TR" sz="1400" b="1" dirty="0" err="1"/>
              <a:t>Madueño</a:t>
            </a:r>
            <a:endParaRPr lang="tr-TR" altLang="tr-TR" sz="1400" b="1" dirty="0"/>
          </a:p>
          <a:p>
            <a:r>
              <a:rPr lang="tr-TR" altLang="tr-TR" sz="1400" dirty="0"/>
              <a:t>(Peru Katolik</a:t>
            </a:r>
          </a:p>
          <a:p>
            <a:r>
              <a:rPr lang="tr-TR" altLang="tr-TR" sz="1400" dirty="0"/>
              <a:t>Üniversitesi)</a:t>
            </a:r>
          </a:p>
          <a:p>
            <a:endParaRPr lang="tr-TR" altLang="tr-TR" sz="1400" dirty="0"/>
          </a:p>
          <a:p>
            <a:r>
              <a:rPr lang="tr-TR" altLang="tr-TR" sz="1400" dirty="0"/>
              <a:t>Yatay esnek tabaka olmadan yük bariyeri duvarı</a:t>
            </a:r>
          </a:p>
        </p:txBody>
      </p:sp>
      <p:pic>
        <p:nvPicPr>
          <p:cNvPr id="11" name="Picture 17" descr="C:\Users\bilge\Desktop\re\1204  PERU re\1204 27 cuma PERU DENEY UNİ\sml\P1150276_resize 2.JPG">
            <a:extLst>
              <a:ext uri="{FF2B5EF4-FFF2-40B4-BE49-F238E27FC236}">
                <a16:creationId xmlns:a16="http://schemas.microsoft.com/office/drawing/2014/main" id="{E861EFD2-945B-DD28-6466-D5F964318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r="8520"/>
          <a:stretch/>
        </p:blipFill>
        <p:spPr bwMode="auto">
          <a:xfrm>
            <a:off x="7863075" y="1662181"/>
            <a:ext cx="3017579" cy="219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A person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C66451A2-D743-266F-574F-A71F6F220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675" y="4064199"/>
            <a:ext cx="2186647" cy="218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7CA93E-33E3-9C96-94AB-0E56077EEAE0}"/>
              </a:ext>
            </a:extLst>
          </p:cNvPr>
          <p:cNvSpPr txBox="1"/>
          <p:nvPr/>
        </p:nvSpPr>
        <p:spPr>
          <a:xfrm>
            <a:off x="257331" y="950919"/>
            <a:ext cx="11698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altLang="tr-TR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Uluslararası Deprem Güvenlik Çalışmaları</a:t>
            </a:r>
          </a:p>
          <a:p>
            <a:pPr algn="ctr">
              <a:defRPr/>
            </a:pPr>
            <a:r>
              <a:rPr lang="tr-TR" altLang="tr-TR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Peru, Lima PUPC Üniversitesi: Yatay katmanı olmayan toprak duvarda deprem testi</a:t>
            </a:r>
          </a:p>
        </p:txBody>
      </p:sp>
    </p:spTree>
    <p:extLst>
      <p:ext uri="{BB962C8B-B14F-4D97-AF65-F5344CB8AC3E}">
        <p14:creationId xmlns:p14="http://schemas.microsoft.com/office/powerpoint/2010/main" val="3803433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4CB3E7-7F9B-0422-C5CF-AB35816DF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C564BF-74C9-A264-88D4-3F0BE26B9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50" y="1708112"/>
            <a:ext cx="3991713" cy="300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434" y="1711136"/>
            <a:ext cx="3996135" cy="299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42757" y="4781640"/>
            <a:ext cx="766738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tr-TR" altLang="en-US" b="1" dirty="0">
                <a:ea typeface="Times New Roman" pitchFamily="18" charset="0"/>
                <a:cs typeface="Calibri" pitchFamily="34" charset="0"/>
              </a:rPr>
              <a:t>2- </a:t>
            </a:r>
            <a:r>
              <a:rPr lang="tr-TR" altLang="en-US" dirty="0">
                <a:ea typeface="Times New Roman" pitchFamily="18" charset="0"/>
                <a:cs typeface="Calibri" pitchFamily="34" charset="0"/>
              </a:rPr>
              <a:t>Avustralya, 19.01.2005 “</a:t>
            </a:r>
            <a:r>
              <a:rPr lang="tr-TR" altLang="en-US" dirty="0" err="1">
                <a:ea typeface="Times New Roman" pitchFamily="18" charset="0"/>
                <a:cs typeface="Calibri" pitchFamily="34" charset="0"/>
              </a:rPr>
              <a:t>EarthBuild</a:t>
            </a:r>
            <a:r>
              <a:rPr lang="tr-TR" altLang="en-US" dirty="0">
                <a:ea typeface="Times New Roman" pitchFamily="18" charset="0"/>
                <a:cs typeface="Calibri" pitchFamily="34" charset="0"/>
              </a:rPr>
              <a:t> Konferansı”</a:t>
            </a:r>
          </a:p>
          <a:p>
            <a:r>
              <a:rPr lang="tr-TR" altLang="en-US" dirty="0" err="1">
                <a:ea typeface="Times New Roman" pitchFamily="18" charset="0"/>
                <a:cs typeface="Calibri" pitchFamily="34" charset="0"/>
              </a:rPr>
              <a:t>M.Blondet,D.Torrealva,G.Villa</a:t>
            </a:r>
            <a:r>
              <a:rPr lang="tr-TR" altLang="en-US" dirty="0">
                <a:ea typeface="Times New Roman" pitchFamily="18" charset="0"/>
                <a:cs typeface="Calibri" pitchFamily="34" charset="0"/>
              </a:rPr>
              <a:t> </a:t>
            </a:r>
            <a:r>
              <a:rPr lang="tr-TR" altLang="en-US" dirty="0" err="1">
                <a:ea typeface="Times New Roman" pitchFamily="18" charset="0"/>
                <a:cs typeface="Calibri" pitchFamily="34" charset="0"/>
              </a:rPr>
              <a:t>García,F.Ginocchio,I.Madueño</a:t>
            </a:r>
            <a:r>
              <a:rPr lang="tr-TR" altLang="en-US" dirty="0">
                <a:ea typeface="Times New Roman" pitchFamily="18" charset="0"/>
                <a:cs typeface="Calibri" pitchFamily="34" charset="0"/>
              </a:rPr>
              <a:t> (Peru Katolik Üniversitesi)“Deprem Bölgelerinde Güvenli Kerpiç Evlerin İnşasında Endüstriyel Malzemelerin Kullanımı”</a:t>
            </a:r>
            <a:endParaRPr lang="tr-TR" altLang="en-US" sz="1600" dirty="0"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38603" y="1304667"/>
            <a:ext cx="78465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tr-TR" altLang="en-US" b="1" dirty="0">
                <a:ea typeface="Times New Roman" pitchFamily="18" charset="0"/>
                <a:cs typeface="Calibri" pitchFamily="34" charset="0"/>
              </a:rPr>
              <a:t>1- </a:t>
            </a:r>
            <a:r>
              <a:rPr lang="tr-TR" altLang="en-US" dirty="0">
                <a:ea typeface="Times New Roman" pitchFamily="18" charset="0"/>
                <a:cs typeface="Calibri" pitchFamily="34" charset="0"/>
              </a:rPr>
              <a:t>19-21 Ocak 2005 </a:t>
            </a:r>
            <a:r>
              <a:rPr lang="tr-TR" altLang="en-US" dirty="0" err="1">
                <a:ea typeface="Times New Roman" pitchFamily="18" charset="0"/>
                <a:cs typeface="Calibri" pitchFamily="34" charset="0"/>
              </a:rPr>
              <a:t>EarthBuilt</a:t>
            </a:r>
            <a:r>
              <a:rPr lang="tr-TR" altLang="en-US" dirty="0">
                <a:ea typeface="Times New Roman" pitchFamily="18" charset="0"/>
                <a:cs typeface="Calibri" pitchFamily="34" charset="0"/>
              </a:rPr>
              <a:t>, </a:t>
            </a:r>
            <a:r>
              <a:rPr lang="tr-TR" altLang="en-US" dirty="0" err="1">
                <a:ea typeface="Times New Roman" pitchFamily="18" charset="0"/>
                <a:cs typeface="Calibri" pitchFamily="34" charset="0"/>
              </a:rPr>
              <a:t>Sidney</a:t>
            </a:r>
            <a:r>
              <a:rPr lang="tr-TR" altLang="en-US" dirty="0">
                <a:ea typeface="Times New Roman" pitchFamily="18" charset="0"/>
                <a:cs typeface="Calibri" pitchFamily="34" charset="0"/>
              </a:rPr>
              <a:t>, Uluslararası Konferanslar, Bambu Takviyeli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49" y="1114035"/>
            <a:ext cx="2352189" cy="179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0" y="2995223"/>
            <a:ext cx="2381250" cy="218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9010650" y="5268955"/>
            <a:ext cx="2514600" cy="13234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anchor="ctr">
            <a:spAutoFit/>
          </a:bodyPr>
          <a:lstStyle/>
          <a:p>
            <a:r>
              <a:rPr lang="tr-TR" altLang="en-US" sz="1600" b="1" dirty="0">
                <a:ea typeface="Times New Roman" pitchFamily="18" charset="0"/>
                <a:cs typeface="Calibri" pitchFamily="34" charset="0"/>
              </a:rPr>
              <a:t>3 </a:t>
            </a:r>
            <a:r>
              <a:rPr lang="tr-TR" altLang="en-US" sz="1600" dirty="0">
                <a:ea typeface="Times New Roman" pitchFamily="18" charset="0"/>
                <a:cs typeface="Calibri" pitchFamily="34" charset="0"/>
              </a:rPr>
              <a:t>1-2 Kasım 2004, Almanya, Uluslararası Konferans / </a:t>
            </a:r>
            <a:r>
              <a:rPr lang="tr-TR" altLang="en-US" sz="1600" dirty="0" err="1">
                <a:ea typeface="Times New Roman" pitchFamily="18" charset="0"/>
                <a:cs typeface="Calibri" pitchFamily="34" charset="0"/>
              </a:rPr>
              <a:t>Çalıştay</a:t>
            </a:r>
            <a:r>
              <a:rPr lang="tr-TR" altLang="en-US" sz="1600" dirty="0">
                <a:ea typeface="Times New Roman" pitchFamily="18" charset="0"/>
                <a:cs typeface="Calibri" pitchFamily="34" charset="0"/>
              </a:rPr>
              <a:t>: </a:t>
            </a:r>
            <a:r>
              <a:rPr lang="tr-TR" altLang="en-US" sz="1600" dirty="0" err="1">
                <a:ea typeface="Times New Roman" pitchFamily="18" charset="0"/>
                <a:cs typeface="Calibri" pitchFamily="34" charset="0"/>
              </a:rPr>
              <a:t>Bauhaus-Universitat</a:t>
            </a:r>
            <a:r>
              <a:rPr lang="tr-TR" altLang="en-US" sz="1600" dirty="0">
                <a:ea typeface="Times New Roman" pitchFamily="18" charset="0"/>
                <a:cs typeface="Calibri" pitchFamily="34" charset="0"/>
              </a:rPr>
              <a:t> </a:t>
            </a:r>
            <a:r>
              <a:rPr lang="tr-TR" altLang="en-US" sz="1600" dirty="0" err="1">
                <a:ea typeface="Times New Roman" pitchFamily="18" charset="0"/>
                <a:cs typeface="Calibri" pitchFamily="34" charset="0"/>
              </a:rPr>
              <a:t>Weimar</a:t>
            </a:r>
            <a:r>
              <a:rPr lang="tr-TR" altLang="en-US" sz="1600" dirty="0">
                <a:ea typeface="Times New Roman" pitchFamily="18" charset="0"/>
                <a:cs typeface="Calibri" pitchFamily="34" charset="0"/>
              </a:rPr>
              <a:t> Yüzey güçlendirme</a:t>
            </a:r>
            <a:endParaRPr lang="tr-TR" altLang="en-US" sz="1200" dirty="0"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9069660" y="2301686"/>
            <a:ext cx="549424" cy="7151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tr-TR" sz="4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9117285" y="4530536"/>
            <a:ext cx="549424" cy="7151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tr-TR" sz="4000" b="1" dirty="0"/>
              <a:t>3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B67CA93E-33E3-9C96-94AB-0E56077EEAE0}"/>
              </a:ext>
            </a:extLst>
          </p:cNvPr>
          <p:cNvSpPr txBox="1"/>
          <p:nvPr/>
        </p:nvSpPr>
        <p:spPr>
          <a:xfrm>
            <a:off x="257331" y="950919"/>
            <a:ext cx="116981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altLang="tr-TR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Uluslararası Deprem Güvenlik Çalışmaları</a:t>
            </a: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888826" y="4067054"/>
            <a:ext cx="549424" cy="7151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tr-TR" sz="4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4939680" y="4067054"/>
            <a:ext cx="549424" cy="7151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tr-TR" sz="40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38985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C7B6E-6B93-6B15-B82F-F428CF42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7DE7B-29CF-182F-47C0-73DA10766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B67CA93E-33E3-9C96-94AB-0E56077EEAE0}"/>
              </a:ext>
            </a:extLst>
          </p:cNvPr>
          <p:cNvSpPr txBox="1"/>
          <p:nvPr/>
        </p:nvSpPr>
        <p:spPr>
          <a:xfrm>
            <a:off x="942974" y="950919"/>
            <a:ext cx="92392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altLang="tr-TR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ITU Deprem Güvenlik Çalışması</a:t>
            </a:r>
          </a:p>
        </p:txBody>
      </p:sp>
      <p:pic>
        <p:nvPicPr>
          <p:cNvPr id="5" name="Picture 7" descr="C:\Documents\My  PICTURES\D E N E Y L E R\kırma 040707\0 hepsi\sml 62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3" y="2821409"/>
            <a:ext cx="2374983" cy="338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876" y="2821409"/>
            <a:ext cx="4510108" cy="338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847605" y="1409081"/>
            <a:ext cx="6781800" cy="135421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tr-TR" dirty="0">
                <a:ea typeface="Yu Gothic Light" pitchFamily="34" charset="-128"/>
                <a:cs typeface="Times New Roman" pitchFamily="18" charset="0"/>
              </a:rPr>
              <a:t>1 - Çapraz çatlak, ITU Laboratuvar testi (2002)</a:t>
            </a:r>
          </a:p>
          <a:p>
            <a:r>
              <a:rPr lang="tr-TR" altLang="tr-TR" dirty="0">
                <a:ea typeface="Yu Gothic Light" pitchFamily="34" charset="-128"/>
                <a:cs typeface="Times New Roman" pitchFamily="18" charset="0"/>
              </a:rPr>
              <a:t>Yatay esnek tabaka olmadan yük engelleme duvarı</a:t>
            </a:r>
          </a:p>
          <a:p>
            <a:endParaRPr lang="tr-TR" altLang="tr-TR" sz="1000" dirty="0">
              <a:ea typeface="Yu Gothic Light" pitchFamily="34" charset="-128"/>
              <a:cs typeface="Times New Roman" pitchFamily="18" charset="0"/>
            </a:endParaRPr>
          </a:p>
          <a:p>
            <a:r>
              <a:rPr lang="tr-TR" altLang="tr-TR" dirty="0">
                <a:ea typeface="Yu Gothic Light" pitchFamily="34" charset="-128"/>
                <a:cs typeface="Times New Roman" pitchFamily="18" charset="0"/>
              </a:rPr>
              <a:t>2 - Yatay tabakada çatlak, ITU Laboratuvar testi (2002)</a:t>
            </a:r>
          </a:p>
          <a:p>
            <a:r>
              <a:rPr lang="tr-TR" altLang="tr-TR" dirty="0">
                <a:ea typeface="Yu Gothic Light" pitchFamily="34" charset="-128"/>
                <a:cs typeface="Times New Roman" pitchFamily="18" charset="0"/>
              </a:rPr>
              <a:t>Yatay esnek tabaka ile yük engelleme duvarı</a:t>
            </a:r>
            <a:endParaRPr lang="tr-TR" altLang="tr-TR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" name="Picture 4" descr="A picture containing indoor, wall&#10;&#10;Description generated with high confide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010" y="1331907"/>
            <a:ext cx="1796568" cy="239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A picture containing person, building, man&#10;&#10;Description generated with very high confiden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355" y="1331907"/>
            <a:ext cx="1796567" cy="239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A close up of a box&#10;&#10;Description generated with high confiden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41" y="3819525"/>
            <a:ext cx="1792167" cy="238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Resim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"/>
          <a:stretch/>
        </p:blipFill>
        <p:spPr bwMode="auto">
          <a:xfrm>
            <a:off x="9831806" y="3803194"/>
            <a:ext cx="1850877" cy="242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822177" y="5514975"/>
            <a:ext cx="549424" cy="7151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tr-TR" sz="4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3287688" y="5514975"/>
            <a:ext cx="549424" cy="7151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tr-TR" sz="40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20737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C7B6E-6B93-6B15-B82F-F428CF42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7DE7B-29CF-182F-47C0-73DA10766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pic>
        <p:nvPicPr>
          <p:cNvPr id="4" name="Picture 2" descr="C:\Documents and Settings\bilge\Desktop\DEPREM elazığ 1003 08\re_elazığ_ISIK\sarsma 8W_grup 6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4"/>
          <a:stretch>
            <a:fillRect/>
          </a:stretch>
        </p:blipFill>
        <p:spPr bwMode="auto">
          <a:xfrm>
            <a:off x="339880" y="1101136"/>
            <a:ext cx="5887134" cy="408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331587" y="5246271"/>
            <a:ext cx="599742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tr-TR" sz="1600" b="1" dirty="0" err="1"/>
              <a:t>Sarsıntı</a:t>
            </a:r>
            <a:r>
              <a:rPr lang="en-US" altLang="tr-TR" sz="1600" b="1" dirty="0"/>
              <a:t> </a:t>
            </a:r>
            <a:r>
              <a:rPr lang="en-US" altLang="tr-TR" sz="1600" b="1" dirty="0" err="1"/>
              <a:t>Masası</a:t>
            </a:r>
            <a:r>
              <a:rPr lang="en-US" altLang="tr-TR" sz="1600" b="1" dirty="0"/>
              <a:t> </a:t>
            </a:r>
            <a:r>
              <a:rPr lang="en-US" altLang="tr-TR" sz="1600" b="1" dirty="0" err="1"/>
              <a:t>Testi</a:t>
            </a:r>
            <a:r>
              <a:rPr lang="en-US" altLang="tr-TR" sz="1600" b="1" dirty="0"/>
              <a:t> </a:t>
            </a:r>
            <a:r>
              <a:rPr lang="en-US" altLang="tr-TR" b="1" dirty="0"/>
              <a:t>2009</a:t>
            </a:r>
            <a:r>
              <a:rPr lang="en-US" altLang="tr-TR" sz="1600" b="1" dirty="0"/>
              <a:t> – ANKARA </a:t>
            </a:r>
            <a:r>
              <a:rPr lang="en-US" altLang="tr-TR" sz="1600" b="1" dirty="0" err="1"/>
              <a:t>Afet</a:t>
            </a:r>
            <a:r>
              <a:rPr lang="en-US" altLang="tr-TR" sz="1600" b="1" dirty="0"/>
              <a:t> </a:t>
            </a:r>
            <a:r>
              <a:rPr lang="en-US" altLang="tr-TR" sz="1600" b="1" dirty="0" err="1"/>
              <a:t>İşleri</a:t>
            </a:r>
            <a:r>
              <a:rPr lang="en-US" altLang="tr-TR" sz="1600" b="1" dirty="0"/>
              <a:t> </a:t>
            </a:r>
            <a:r>
              <a:rPr lang="en-US" altLang="tr-TR" sz="1600" b="1" dirty="0" err="1"/>
              <a:t>Müdürlüğü</a:t>
            </a:r>
            <a:r>
              <a:rPr lang="tr-TR" altLang="tr-TR" sz="1600" b="1" dirty="0"/>
              <a:t>, </a:t>
            </a:r>
            <a:r>
              <a:rPr lang="en-US" altLang="tr-TR" sz="1600" b="1" dirty="0"/>
              <a:t>8 </a:t>
            </a:r>
            <a:r>
              <a:rPr lang="en-US" altLang="tr-TR" sz="1600" b="1" dirty="0" err="1"/>
              <a:t>adet</a:t>
            </a:r>
            <a:r>
              <a:rPr lang="en-US" altLang="tr-TR" sz="1600" b="1" dirty="0"/>
              <a:t> 7 Richter </a:t>
            </a:r>
            <a:r>
              <a:rPr lang="en-US" altLang="tr-TR" sz="1600" b="1" dirty="0" err="1"/>
              <a:t>ölçeği</a:t>
            </a:r>
            <a:r>
              <a:rPr lang="en-US" altLang="tr-TR" sz="1600" b="1" dirty="0"/>
              <a:t> </a:t>
            </a:r>
            <a:r>
              <a:rPr lang="en-US" altLang="tr-TR" sz="1600" b="1" dirty="0" err="1"/>
              <a:t>deprem</a:t>
            </a:r>
            <a:r>
              <a:rPr lang="en-US" altLang="tr-TR" sz="1600" b="1" dirty="0"/>
              <a:t> </a:t>
            </a:r>
            <a:r>
              <a:rPr lang="en-US" altLang="tr-TR" sz="1600" b="1" dirty="0" err="1"/>
              <a:t>sonrası</a:t>
            </a:r>
            <a:endParaRPr lang="tr-TR" altLang="tr-TR" sz="1600" b="1" dirty="0"/>
          </a:p>
        </p:txBody>
      </p:sp>
      <p:pic>
        <p:nvPicPr>
          <p:cNvPr id="6" name="Picture 7" descr="kerRepiç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430" y="1108125"/>
            <a:ext cx="2575242" cy="15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sim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649" y="2778132"/>
            <a:ext cx="2575680" cy="143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sim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175" y="4288732"/>
            <a:ext cx="2562650" cy="191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78689" y="5904756"/>
            <a:ext cx="58547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tr-TR" b="1" dirty="0" err="1">
                <a:ea typeface="Calibri" pitchFamily="34" charset="0"/>
                <a:cs typeface="Times New Roman" pitchFamily="18" charset="0"/>
              </a:rPr>
              <a:t>Hazırlıksız</a:t>
            </a:r>
            <a:r>
              <a:rPr lang="en-US" altLang="tr-TR" b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tr-TR" b="1" dirty="0" err="1">
                <a:ea typeface="Calibri" pitchFamily="34" charset="0"/>
                <a:cs typeface="Times New Roman" pitchFamily="18" charset="0"/>
              </a:rPr>
              <a:t>bir</a:t>
            </a:r>
            <a:r>
              <a:rPr lang="en-US" altLang="tr-TR" b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tr-TR" b="1" dirty="0" err="1">
                <a:ea typeface="Calibri" pitchFamily="34" charset="0"/>
                <a:cs typeface="Times New Roman" pitchFamily="18" charset="0"/>
              </a:rPr>
              <a:t>yığma</a:t>
            </a:r>
            <a:r>
              <a:rPr lang="en-US" altLang="tr-TR" b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tr-TR" b="1" dirty="0" err="1">
                <a:ea typeface="Calibri" pitchFamily="34" charset="0"/>
                <a:cs typeface="Times New Roman" pitchFamily="18" charset="0"/>
              </a:rPr>
              <a:t>yapıda</a:t>
            </a:r>
            <a:r>
              <a:rPr lang="en-US" altLang="tr-TR" b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tr-TR" b="1" dirty="0" err="1">
                <a:ea typeface="Calibri" pitchFamily="34" charset="0"/>
                <a:cs typeface="Times New Roman" pitchFamily="18" charset="0"/>
              </a:rPr>
              <a:t>diyagonal</a:t>
            </a:r>
            <a:r>
              <a:rPr lang="en-US" altLang="tr-TR" b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tr-TR" b="1" dirty="0" err="1">
                <a:ea typeface="Calibri" pitchFamily="34" charset="0"/>
                <a:cs typeface="Times New Roman" pitchFamily="18" charset="0"/>
              </a:rPr>
              <a:t>kırıklı</a:t>
            </a:r>
            <a:r>
              <a:rPr lang="en-US" altLang="tr-TR" b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tr-TR" b="1" dirty="0" err="1">
                <a:ea typeface="Calibri" pitchFamily="34" charset="0"/>
                <a:cs typeface="Times New Roman" pitchFamily="18" charset="0"/>
              </a:rPr>
              <a:t>deprem</a:t>
            </a:r>
            <a:r>
              <a:rPr lang="en-US" altLang="tr-TR" b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tr-TR" b="1" dirty="0" err="1">
                <a:ea typeface="Calibri" pitchFamily="34" charset="0"/>
                <a:cs typeface="Times New Roman" pitchFamily="18" charset="0"/>
              </a:rPr>
              <a:t>hasarı</a:t>
            </a:r>
            <a:endParaRPr lang="tr-TR" altLang="tr-TR" b="1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" name="Resim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0" b="47855"/>
          <a:stretch/>
        </p:blipFill>
        <p:spPr bwMode="auto">
          <a:xfrm>
            <a:off x="9268431" y="904875"/>
            <a:ext cx="2249842" cy="150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Resim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7" t="52276" r="5228"/>
          <a:stretch/>
        </p:blipFill>
        <p:spPr bwMode="auto">
          <a:xfrm>
            <a:off x="9348838" y="2390390"/>
            <a:ext cx="2031026" cy="137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Resim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" r="4984" b="48937"/>
          <a:stretch/>
        </p:blipFill>
        <p:spPr bwMode="auto">
          <a:xfrm>
            <a:off x="9333733" y="3681594"/>
            <a:ext cx="2136915" cy="134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Resim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" t="56895" r="1646"/>
          <a:stretch/>
        </p:blipFill>
        <p:spPr bwMode="auto">
          <a:xfrm>
            <a:off x="9023729" y="4973849"/>
            <a:ext cx="2539621" cy="130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  <p:cxnSp>
        <p:nvCxnSpPr>
          <p:cNvPr id="14" name="Düz Bağlayıcı 13"/>
          <p:cNvCxnSpPr/>
          <p:nvPr/>
        </p:nvCxnSpPr>
        <p:spPr>
          <a:xfrm>
            <a:off x="8990255" y="1137598"/>
            <a:ext cx="0" cy="50577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255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C7B6E-6B93-6B15-B82F-F428CF42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7DE7B-29CF-182F-47C0-73DA10766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cxnSp>
        <p:nvCxnSpPr>
          <p:cNvPr id="4" name="Düz Bağlayıcı 3"/>
          <p:cNvCxnSpPr/>
          <p:nvPr/>
        </p:nvCxnSpPr>
        <p:spPr>
          <a:xfrm>
            <a:off x="7693149" y="2343150"/>
            <a:ext cx="0" cy="36290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etin kutusu 1"/>
          <p:cNvSpPr txBox="1">
            <a:spLocks noChangeArrowheads="1"/>
          </p:cNvSpPr>
          <p:nvPr/>
        </p:nvSpPr>
        <p:spPr bwMode="auto">
          <a:xfrm>
            <a:off x="7858125" y="2393153"/>
            <a:ext cx="3737984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900" indent="-342900">
              <a:buAutoNum type="arabicPeriod"/>
            </a:pPr>
            <a:r>
              <a:rPr lang="tr-TR" altLang="tr-TR" b="1" dirty="0"/>
              <a:t>GELENEKSEL KERPİÇ</a:t>
            </a:r>
          </a:p>
          <a:p>
            <a:pPr marL="342900" indent="-342900">
              <a:buAutoNum type="arabicPeriod"/>
            </a:pPr>
            <a:endParaRPr lang="tr-TR" altLang="tr-TR" b="1" dirty="0"/>
          </a:p>
          <a:p>
            <a:r>
              <a:rPr lang="tr-TR" altLang="tr-TR" b="1" dirty="0"/>
              <a:t>2. ÇAĞDAŞ TOPRAK İNŞAATI</a:t>
            </a:r>
          </a:p>
          <a:p>
            <a:r>
              <a:rPr lang="tr-TR" altLang="tr-TR" sz="1400" b="1" dirty="0"/>
              <a:t>Depreme Dayanıklı</a:t>
            </a:r>
          </a:p>
          <a:p>
            <a:r>
              <a:rPr lang="tr-TR" altLang="tr-TR" sz="1400" b="1" dirty="0"/>
              <a:t>Dayanıklı – Uzun ömürlü</a:t>
            </a:r>
          </a:p>
          <a:p>
            <a:r>
              <a:rPr lang="tr-TR" altLang="tr-TR" sz="1400" b="1" dirty="0"/>
              <a:t>Hızlı İnşaat</a:t>
            </a:r>
          </a:p>
          <a:p>
            <a:pPr marL="342900" indent="-342900">
              <a:buAutoNum type="arabicPeriod"/>
            </a:pPr>
            <a:endParaRPr lang="tr-TR" altLang="tr-TR" b="1" dirty="0"/>
          </a:p>
          <a:p>
            <a:r>
              <a:rPr lang="tr-TR" altLang="tr-TR" b="1" dirty="0"/>
              <a:t>2.1. </a:t>
            </a:r>
            <a:r>
              <a:rPr lang="tr-TR" altLang="tr-TR" b="1" dirty="0" err="1"/>
              <a:t>Tokmaklanmış</a:t>
            </a:r>
            <a:r>
              <a:rPr lang="tr-TR" altLang="tr-TR" b="1" dirty="0"/>
              <a:t> Toprak</a:t>
            </a:r>
          </a:p>
          <a:p>
            <a:r>
              <a:rPr lang="tr-TR" altLang="tr-TR" b="1" dirty="0"/>
              <a:t>2.2. Toprak Blok Endüstriyel Üretim</a:t>
            </a:r>
          </a:p>
          <a:p>
            <a:r>
              <a:rPr lang="tr-TR" altLang="tr-TR" b="1" dirty="0"/>
              <a:t>2.3. Kalıba püskürtme duvar inşaatı (</a:t>
            </a:r>
            <a:r>
              <a:rPr lang="tr-TR" altLang="tr-TR" b="1" dirty="0" err="1"/>
              <a:t>Shotcrete</a:t>
            </a:r>
            <a:r>
              <a:rPr lang="tr-TR" altLang="tr-TR" b="1" dirty="0"/>
              <a:t>)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657336" y="2705100"/>
            <a:ext cx="697218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tr-TR" sz="2000" b="1" dirty="0"/>
              <a:t>Sağlıklı</a:t>
            </a:r>
            <a:endParaRPr lang="en-US" altLang="tr-TR" sz="2000" b="1" dirty="0"/>
          </a:p>
          <a:p>
            <a:pPr lvl="1"/>
            <a:r>
              <a:rPr lang="tr-TR" altLang="tr-TR" dirty="0"/>
              <a:t>Toprak duvar doğal nem dengesi sağlar. Isıyı dengeleyerek doğal klima sağlar. İnsan sağlığını korur (doğal beslenme gibi)</a:t>
            </a:r>
          </a:p>
          <a:p>
            <a:pPr lvl="1" indent="-457200"/>
            <a:r>
              <a:rPr lang="tr-TR" altLang="tr-TR" sz="2000" b="1" dirty="0"/>
              <a:t>Sürdürülebilir </a:t>
            </a:r>
          </a:p>
          <a:p>
            <a:pPr lvl="1" indent="-457200"/>
            <a:r>
              <a:rPr lang="en-US" altLang="tr-TR" sz="2000" b="1" dirty="0" err="1"/>
              <a:t>Ener</a:t>
            </a:r>
            <a:r>
              <a:rPr lang="tr-TR" altLang="tr-TR" sz="2000" b="1" dirty="0" err="1"/>
              <a:t>ji</a:t>
            </a:r>
            <a:r>
              <a:rPr lang="tr-TR" altLang="tr-TR" sz="2000" b="1" dirty="0"/>
              <a:t> Verimliliği </a:t>
            </a:r>
            <a:r>
              <a:rPr lang="en-US" altLang="tr-TR" dirty="0"/>
              <a:t>– </a:t>
            </a:r>
            <a:r>
              <a:rPr lang="tr-TR" altLang="tr-TR" dirty="0"/>
              <a:t>daha az enerji kullanır</a:t>
            </a:r>
            <a:endParaRPr lang="en-US" altLang="tr-TR" dirty="0"/>
          </a:p>
          <a:p>
            <a:pPr lvl="1"/>
            <a:r>
              <a:rPr lang="en-US" altLang="tr-TR" dirty="0" err="1"/>
              <a:t>Fosil</a:t>
            </a:r>
            <a:r>
              <a:rPr lang="en-US" altLang="tr-TR" dirty="0"/>
              <a:t> </a:t>
            </a:r>
            <a:r>
              <a:rPr lang="en-US" altLang="tr-TR" dirty="0" err="1"/>
              <a:t>yakıt</a:t>
            </a:r>
            <a:r>
              <a:rPr lang="en-US" altLang="tr-TR" dirty="0"/>
              <a:t> </a:t>
            </a:r>
            <a:r>
              <a:rPr lang="en-US" altLang="tr-TR" dirty="0" err="1"/>
              <a:t>kullanımını</a:t>
            </a:r>
            <a:r>
              <a:rPr lang="en-US" altLang="tr-TR" dirty="0"/>
              <a:t> </a:t>
            </a:r>
            <a:r>
              <a:rPr lang="en-US" altLang="tr-TR" dirty="0" err="1"/>
              <a:t>azaltır</a:t>
            </a:r>
            <a:r>
              <a:rPr lang="tr-TR" altLang="tr-TR" dirty="0"/>
              <a:t>. </a:t>
            </a:r>
            <a:r>
              <a:rPr lang="en-US" altLang="tr-TR" dirty="0" err="1"/>
              <a:t>Doğal</a:t>
            </a:r>
            <a:r>
              <a:rPr lang="en-US" altLang="tr-TR" dirty="0"/>
              <a:t> </a:t>
            </a:r>
            <a:r>
              <a:rPr lang="en-US" altLang="tr-TR" dirty="0" err="1"/>
              <a:t>çevreyi</a:t>
            </a:r>
            <a:r>
              <a:rPr lang="en-US" altLang="tr-TR" dirty="0"/>
              <a:t> </a:t>
            </a:r>
            <a:r>
              <a:rPr lang="en-US" altLang="tr-TR" dirty="0" err="1"/>
              <a:t>kirletmez</a:t>
            </a:r>
            <a:r>
              <a:rPr lang="tr-TR" altLang="tr-TR" dirty="0"/>
              <a:t>. P</a:t>
            </a:r>
            <a:r>
              <a:rPr lang="en-US" altLang="tr-TR" dirty="0" err="1"/>
              <a:t>lastik</a:t>
            </a:r>
            <a:r>
              <a:rPr lang="en-US" altLang="tr-TR" dirty="0"/>
              <a:t> </a:t>
            </a:r>
            <a:r>
              <a:rPr lang="en-US" altLang="tr-TR" dirty="0" err="1"/>
              <a:t>kullanımını</a:t>
            </a:r>
            <a:r>
              <a:rPr lang="en-US" altLang="tr-TR" dirty="0"/>
              <a:t> </a:t>
            </a:r>
            <a:r>
              <a:rPr lang="en-US" altLang="tr-TR" dirty="0" err="1"/>
              <a:t>azaltır</a:t>
            </a:r>
            <a:r>
              <a:rPr lang="tr-TR" altLang="tr-TR" dirty="0"/>
              <a:t>. </a:t>
            </a:r>
            <a:r>
              <a:rPr lang="en-US" altLang="tr-TR" dirty="0" err="1"/>
              <a:t>Aile</a:t>
            </a:r>
            <a:r>
              <a:rPr lang="en-US" altLang="tr-TR" dirty="0"/>
              <a:t> </a:t>
            </a:r>
            <a:r>
              <a:rPr lang="en-US" altLang="tr-TR" dirty="0" err="1"/>
              <a:t>bütçe</a:t>
            </a:r>
            <a:r>
              <a:rPr lang="tr-TR" altLang="tr-TR" dirty="0"/>
              <a:t>sini</a:t>
            </a:r>
            <a:r>
              <a:rPr lang="en-US" altLang="tr-TR" dirty="0"/>
              <a:t> ve </a:t>
            </a:r>
            <a:r>
              <a:rPr lang="en-US" altLang="tr-TR" dirty="0" err="1"/>
              <a:t>ulusal</a:t>
            </a:r>
            <a:r>
              <a:rPr lang="en-US" altLang="tr-TR" dirty="0"/>
              <a:t> </a:t>
            </a:r>
            <a:r>
              <a:rPr lang="en-US" altLang="tr-TR" dirty="0" err="1"/>
              <a:t>bütçe</a:t>
            </a:r>
            <a:r>
              <a:rPr lang="tr-TR" altLang="tr-TR" dirty="0" err="1"/>
              <a:t>yi</a:t>
            </a:r>
            <a:r>
              <a:rPr lang="en-US" altLang="tr-TR" dirty="0"/>
              <a:t> </a:t>
            </a:r>
            <a:r>
              <a:rPr lang="en-US" altLang="tr-TR" dirty="0" err="1"/>
              <a:t>korur</a:t>
            </a:r>
            <a:r>
              <a:rPr lang="tr-TR" altLang="tr-TR" dirty="0"/>
              <a:t>.</a:t>
            </a:r>
          </a:p>
        </p:txBody>
      </p:sp>
      <p:sp>
        <p:nvSpPr>
          <p:cNvPr id="8" name="Metin kutusu 1"/>
          <p:cNvSpPr txBox="1">
            <a:spLocks noChangeArrowheads="1"/>
          </p:cNvSpPr>
          <p:nvPr/>
        </p:nvSpPr>
        <p:spPr bwMode="auto">
          <a:xfrm>
            <a:off x="1323975" y="1039019"/>
            <a:ext cx="92106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tr-TR" altLang="tr-TR" sz="3200" dirty="0">
                <a:solidFill>
                  <a:srgbClr val="993300"/>
                </a:solidFill>
                <a:latin typeface="Arial Black" pitchFamily="34" charset="0"/>
              </a:rPr>
              <a:t>TOPRAK ENDÜSTRİYEL YAPI TEKNOLOJİSİ</a:t>
            </a:r>
            <a:endParaRPr lang="en-US" altLang="tr-TR" sz="3200" dirty="0">
              <a:solidFill>
                <a:srgbClr val="9933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097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C7B6E-6B93-6B15-B82F-F428CF42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7DE7B-29CF-182F-47C0-73DA10766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25" b="-1992"/>
          <a:stretch/>
        </p:blipFill>
        <p:spPr bwMode="auto">
          <a:xfrm>
            <a:off x="7629525" y="1143000"/>
            <a:ext cx="38540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873" y="1146617"/>
            <a:ext cx="3281251" cy="493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490" y="3476625"/>
            <a:ext cx="3869946" cy="260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484504" y="2630132"/>
            <a:ext cx="351155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tr-TR" sz="1200" b="1" dirty="0" err="1"/>
              <a:t>Yoğun</a:t>
            </a:r>
            <a:r>
              <a:rPr lang="en-US" altLang="tr-TR" sz="1200" b="1" dirty="0"/>
              <a:t> </a:t>
            </a:r>
            <a:r>
              <a:rPr lang="en-US" altLang="tr-TR" sz="1200" b="1" dirty="0" err="1"/>
              <a:t>emek</a:t>
            </a:r>
            <a:endParaRPr lang="en-US" altLang="tr-TR" sz="1200" b="1" dirty="0"/>
          </a:p>
          <a:p>
            <a:pPr>
              <a:buFont typeface="Arial" charset="0"/>
              <a:buChar char="•"/>
            </a:pPr>
            <a:r>
              <a:rPr lang="en-US" altLang="tr-TR" sz="1200" b="1" dirty="0" err="1"/>
              <a:t>Uzun</a:t>
            </a:r>
            <a:r>
              <a:rPr lang="en-US" altLang="tr-TR" sz="1200" b="1" dirty="0"/>
              <a:t> </a:t>
            </a:r>
            <a:r>
              <a:rPr lang="en-US" altLang="tr-TR" sz="1200" b="1" dirty="0" err="1"/>
              <a:t>üretim</a:t>
            </a:r>
            <a:r>
              <a:rPr lang="en-US" altLang="tr-TR" sz="1200" b="1" dirty="0"/>
              <a:t> </a:t>
            </a:r>
            <a:r>
              <a:rPr lang="en-US" altLang="tr-TR" sz="1200" b="1" dirty="0" err="1"/>
              <a:t>dönemi</a:t>
            </a:r>
            <a:endParaRPr lang="en-US" altLang="tr-TR" sz="1200" b="1" dirty="0"/>
          </a:p>
          <a:p>
            <a:pPr>
              <a:buFont typeface="Arial" charset="0"/>
              <a:buChar char="•"/>
            </a:pPr>
            <a:r>
              <a:rPr lang="en-US" altLang="tr-TR" sz="1200" b="1" dirty="0" err="1"/>
              <a:t>Maliyetli</a:t>
            </a:r>
            <a:endParaRPr lang="en-US" altLang="tr-TR" sz="1200" b="1" dirty="0"/>
          </a:p>
          <a:p>
            <a:pPr>
              <a:buFont typeface="Arial" charset="0"/>
              <a:buChar char="•"/>
            </a:pPr>
            <a:r>
              <a:rPr lang="en-US" altLang="tr-TR" sz="1200" b="1" dirty="0" err="1"/>
              <a:t>Bir</a:t>
            </a:r>
            <a:r>
              <a:rPr lang="en-US" altLang="tr-TR" sz="1200" b="1" dirty="0"/>
              <a:t> </a:t>
            </a:r>
            <a:r>
              <a:rPr lang="en-US" altLang="tr-TR" sz="1200" b="1" dirty="0" err="1"/>
              <a:t>evin</a:t>
            </a:r>
            <a:r>
              <a:rPr lang="en-US" altLang="tr-TR" sz="1200" b="1" dirty="0"/>
              <a:t> </a:t>
            </a:r>
            <a:r>
              <a:rPr lang="en-US" altLang="tr-TR" sz="1200" b="1" dirty="0" err="1"/>
              <a:t>üretimi</a:t>
            </a:r>
            <a:r>
              <a:rPr lang="en-US" altLang="tr-TR" sz="1200" b="1" dirty="0"/>
              <a:t>: </a:t>
            </a:r>
            <a:r>
              <a:rPr lang="en-US" altLang="tr-TR" sz="1200" b="1" dirty="0" err="1"/>
              <a:t>Tüm</a:t>
            </a:r>
            <a:r>
              <a:rPr lang="en-US" altLang="tr-TR" sz="1200" b="1" dirty="0"/>
              <a:t> </a:t>
            </a:r>
            <a:r>
              <a:rPr lang="en-US" altLang="tr-TR" sz="1200" b="1" dirty="0" err="1"/>
              <a:t>yaz</a:t>
            </a:r>
            <a:r>
              <a:rPr lang="en-US" altLang="tr-TR" sz="1200" b="1" dirty="0"/>
              <a:t> </a:t>
            </a:r>
            <a:r>
              <a:rPr lang="en-US" altLang="tr-TR" sz="1200" b="1" dirty="0" err="1"/>
              <a:t>dönemi</a:t>
            </a:r>
            <a:endParaRPr lang="tr-TR" altLang="tr-TR" sz="1200" b="1" dirty="0"/>
          </a:p>
          <a:p>
            <a:pPr marL="0" indent="0"/>
            <a:endParaRPr lang="tr-TR" altLang="tr-TR" sz="1400" b="1" dirty="0"/>
          </a:p>
          <a:p>
            <a:pPr marL="0" indent="0"/>
            <a:r>
              <a:rPr lang="nn-NO" altLang="tr-TR" sz="1400" b="1" dirty="0"/>
              <a:t>Geleneksel Kerpiç (30% kil)-saman</a:t>
            </a:r>
            <a:endParaRPr lang="en-US" altLang="tr-TR" sz="1400" b="1" dirty="0"/>
          </a:p>
          <a:p>
            <a:pPr>
              <a:buFont typeface="Arial" charset="0"/>
              <a:buChar char="•"/>
            </a:pPr>
            <a:r>
              <a:rPr lang="tr-TR" altLang="tr-TR" sz="1400" dirty="0"/>
              <a:t>Havuzda tutuldu</a:t>
            </a:r>
          </a:p>
          <a:p>
            <a:pPr>
              <a:buFont typeface="Arial" charset="0"/>
              <a:buChar char="•"/>
            </a:pPr>
            <a:r>
              <a:rPr lang="tr-TR" altLang="tr-TR" sz="1400" dirty="0"/>
              <a:t>Şekillendirildi</a:t>
            </a:r>
          </a:p>
          <a:p>
            <a:pPr>
              <a:buFont typeface="Arial" charset="0"/>
              <a:buChar char="•"/>
            </a:pPr>
            <a:r>
              <a:rPr lang="tr-TR" altLang="tr-TR" sz="1400" dirty="0"/>
              <a:t>Harman zeminine serildi</a:t>
            </a:r>
          </a:p>
          <a:p>
            <a:pPr>
              <a:buFont typeface="Arial" charset="0"/>
              <a:buChar char="•"/>
            </a:pPr>
            <a:r>
              <a:rPr lang="tr-TR" altLang="tr-TR" sz="1400" dirty="0"/>
              <a:t>Üstten alta kurutuldu</a:t>
            </a:r>
          </a:p>
          <a:p>
            <a:pPr>
              <a:buFont typeface="Arial" charset="0"/>
              <a:buChar char="•"/>
            </a:pPr>
            <a:r>
              <a:rPr lang="tr-TR" altLang="tr-TR" sz="1400" dirty="0"/>
              <a:t>İnşaata hazır</a:t>
            </a:r>
          </a:p>
          <a:p>
            <a:pPr marL="0" indent="0"/>
            <a:endParaRPr lang="tr-TR" altLang="tr-TR" sz="1400" dirty="0"/>
          </a:p>
          <a:p>
            <a:pPr marL="0" indent="0"/>
            <a:r>
              <a:rPr lang="tr-TR" altLang="tr-TR" sz="1400" dirty="0"/>
              <a:t>Duvar işçiliği + harç + işçilik</a:t>
            </a:r>
            <a:endParaRPr lang="en-US" altLang="tr-TR" sz="1400" dirty="0"/>
          </a:p>
        </p:txBody>
      </p:sp>
      <p:cxnSp>
        <p:nvCxnSpPr>
          <p:cNvPr id="8" name="Düz Bağlayıcı 7"/>
          <p:cNvCxnSpPr/>
          <p:nvPr/>
        </p:nvCxnSpPr>
        <p:spPr>
          <a:xfrm>
            <a:off x="4079776" y="1133475"/>
            <a:ext cx="0" cy="50577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etin kutusu 1"/>
          <p:cNvSpPr txBox="1">
            <a:spLocks noChangeArrowheads="1"/>
          </p:cNvSpPr>
          <p:nvPr/>
        </p:nvSpPr>
        <p:spPr bwMode="auto">
          <a:xfrm>
            <a:off x="342900" y="1183478"/>
            <a:ext cx="34575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tr-TR" altLang="tr-TR" b="1" dirty="0"/>
              <a:t>İNŞAAT TEKNOLOJİSİ</a:t>
            </a:r>
          </a:p>
          <a:p>
            <a:endParaRPr lang="tr-TR" altLang="tr-TR" b="1" dirty="0"/>
          </a:p>
          <a:p>
            <a:pPr marL="342900" indent="-342900">
              <a:buAutoNum type="arabicPeriod"/>
            </a:pPr>
            <a:r>
              <a:rPr lang="tr-TR" altLang="tr-TR" b="1" dirty="0"/>
              <a:t>GELENEKSEL KERPİÇ</a:t>
            </a:r>
          </a:p>
          <a:p>
            <a:r>
              <a:rPr lang="tr-TR" altLang="tr-TR" b="1" dirty="0"/>
              <a:t>     </a:t>
            </a:r>
            <a:r>
              <a:rPr lang="tr-TR" altLang="tr-TR" sz="1600" b="1" dirty="0"/>
              <a:t>Toprak + Saman + Su</a:t>
            </a:r>
          </a:p>
        </p:txBody>
      </p:sp>
    </p:spTree>
    <p:extLst>
      <p:ext uri="{BB962C8B-B14F-4D97-AF65-F5344CB8AC3E}">
        <p14:creationId xmlns:p14="http://schemas.microsoft.com/office/powerpoint/2010/main" val="3224922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C7B6E-6B93-6B15-B82F-F428CF42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7DE7B-29CF-182F-47C0-73DA10766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pic>
        <p:nvPicPr>
          <p:cNvPr id="4" name="Picture 9" descr="C:\Documents\My  PICTURES\Y A P I L A R  BİLGE\0 seçme\sml 622 üstten duvarla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1" r="9637"/>
          <a:stretch/>
        </p:blipFill>
        <p:spPr bwMode="auto">
          <a:xfrm>
            <a:off x="8774460" y="966874"/>
            <a:ext cx="2262833" cy="238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A sign on the side of a road&#10;&#10;Description generated with high confidenc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t="18533" r="13556" b="27544"/>
          <a:stretch/>
        </p:blipFill>
        <p:spPr bwMode="auto">
          <a:xfrm>
            <a:off x="4125899" y="3429000"/>
            <a:ext cx="4560901" cy="276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Documents\My  PICTURES\Y A P I L A R  BİLGE\0 seçme\sml 622 peri kalı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7" r="16162"/>
          <a:stretch/>
        </p:blipFill>
        <p:spPr bwMode="auto">
          <a:xfrm>
            <a:off x="8763000" y="3417861"/>
            <a:ext cx="2277401" cy="277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P729069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0"/>
          <a:stretch>
            <a:fillRect/>
          </a:stretch>
        </p:blipFill>
        <p:spPr bwMode="auto">
          <a:xfrm>
            <a:off x="6321181" y="1752601"/>
            <a:ext cx="2356094" cy="159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P729069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905" y="1756076"/>
            <a:ext cx="2128527" cy="158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60950" y="4250967"/>
            <a:ext cx="3430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tr-TR" sz="1400" dirty="0"/>
              <a:t>Form </a:t>
            </a:r>
            <a:r>
              <a:rPr lang="en-US" altLang="tr-TR" sz="1400" dirty="0" err="1"/>
              <a:t>sıkıştırma</a:t>
            </a:r>
            <a:r>
              <a:rPr lang="en-US" altLang="tr-TR" sz="1400" dirty="0"/>
              <a:t> 45 m3 </a:t>
            </a:r>
            <a:r>
              <a:rPr lang="en-US" altLang="tr-TR" sz="1400" dirty="0" err="1"/>
              <a:t>ev</a:t>
            </a:r>
            <a:r>
              <a:rPr lang="en-US" altLang="tr-TR" sz="1400" dirty="0"/>
              <a:t> </a:t>
            </a:r>
            <a:r>
              <a:rPr lang="en-US" altLang="tr-TR" sz="1400" dirty="0" err="1"/>
              <a:t>duvarları</a:t>
            </a:r>
            <a:endParaRPr lang="en-US" altLang="tr-TR" sz="1400" dirty="0"/>
          </a:p>
          <a:p>
            <a:r>
              <a:rPr lang="en-US" altLang="tr-TR" sz="1400" dirty="0"/>
              <a:t>4 </a:t>
            </a:r>
            <a:r>
              <a:rPr lang="en-US" altLang="tr-TR" sz="1400" dirty="0" err="1"/>
              <a:t>işçi</a:t>
            </a:r>
            <a:r>
              <a:rPr lang="en-US" altLang="tr-TR" sz="1400" dirty="0"/>
              <a:t> </a:t>
            </a:r>
            <a:r>
              <a:rPr lang="en-US" altLang="tr-TR" sz="1400" dirty="0" err="1"/>
              <a:t>üretim</a:t>
            </a:r>
            <a:r>
              <a:rPr lang="en-US" altLang="tr-TR" sz="1400" dirty="0"/>
              <a:t> 11 </a:t>
            </a:r>
            <a:r>
              <a:rPr lang="en-US" altLang="tr-TR" sz="1400" dirty="0" err="1"/>
              <a:t>gün</a:t>
            </a:r>
            <a:endParaRPr lang="en-US" altLang="tr-TR" sz="1400" dirty="0"/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303835" y="5103011"/>
            <a:ext cx="500955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tr-TR" sz="1600" b="1" dirty="0"/>
              <a:t>Alçı Kireç Toprak (%10 Kil)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altLang="tr-TR" sz="1600" dirty="0"/>
              <a:t>Kuru karışım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altLang="tr-TR" sz="1600" dirty="0"/>
              <a:t>Islak karışım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altLang="tr-TR" sz="1600" dirty="0"/>
              <a:t>Kalıba sıkıştırma</a:t>
            </a:r>
          </a:p>
        </p:txBody>
      </p:sp>
      <p:cxnSp>
        <p:nvCxnSpPr>
          <p:cNvPr id="11" name="Düz Bağlayıcı 10"/>
          <p:cNvCxnSpPr/>
          <p:nvPr/>
        </p:nvCxnSpPr>
        <p:spPr>
          <a:xfrm>
            <a:off x="4013101" y="1133475"/>
            <a:ext cx="0" cy="50577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etin kutusu 1"/>
          <p:cNvSpPr txBox="1">
            <a:spLocks noChangeArrowheads="1"/>
          </p:cNvSpPr>
          <p:nvPr/>
        </p:nvSpPr>
        <p:spPr bwMode="auto">
          <a:xfrm>
            <a:off x="276225" y="1183478"/>
            <a:ext cx="35909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tr-TR" altLang="tr-TR" b="1" dirty="0"/>
              <a:t>İNŞAAT TEKNOLOJİSİ</a:t>
            </a:r>
          </a:p>
          <a:p>
            <a:endParaRPr lang="tr-TR" altLang="tr-TR" b="1" dirty="0"/>
          </a:p>
          <a:p>
            <a:pPr marL="342900" indent="-342900">
              <a:buAutoNum type="arabicPeriod"/>
            </a:pPr>
            <a:r>
              <a:rPr lang="tr-TR" altLang="tr-TR" b="1" dirty="0"/>
              <a:t>GELENEKSEL KERPİÇ</a:t>
            </a:r>
          </a:p>
          <a:p>
            <a:pPr marL="342900" indent="-342900">
              <a:buAutoNum type="arabicPeriod"/>
            </a:pPr>
            <a:endParaRPr lang="tr-TR" altLang="tr-TR" b="1" dirty="0"/>
          </a:p>
          <a:p>
            <a:r>
              <a:rPr lang="tr-TR" altLang="tr-TR" b="1" dirty="0"/>
              <a:t>2. ÇAĞDAŞ TOPRAK KONSTRÜKSİYON</a:t>
            </a:r>
          </a:p>
          <a:p>
            <a:endParaRPr lang="tr-TR" altLang="tr-TR" b="1" dirty="0"/>
          </a:p>
          <a:p>
            <a:r>
              <a:rPr lang="tr-TR" altLang="tr-TR" sz="2000" b="1" dirty="0">
                <a:solidFill>
                  <a:srgbClr val="FF0000"/>
                </a:solidFill>
              </a:rPr>
              <a:t>2.1. </a:t>
            </a:r>
            <a:r>
              <a:rPr lang="tr-TR" altLang="tr-TR" sz="2000" b="1" dirty="0" err="1">
                <a:solidFill>
                  <a:srgbClr val="FF0000"/>
                </a:solidFill>
              </a:rPr>
              <a:t>Tokmaklanmış</a:t>
            </a:r>
            <a:r>
              <a:rPr lang="tr-TR" altLang="tr-TR" sz="2000" b="1" dirty="0">
                <a:solidFill>
                  <a:srgbClr val="FF0000"/>
                </a:solidFill>
              </a:rPr>
              <a:t> Toprak</a:t>
            </a:r>
          </a:p>
          <a:p>
            <a:endParaRPr lang="tr-TR" altLang="tr-TR" sz="2000" b="1" dirty="0">
              <a:solidFill>
                <a:srgbClr val="FF0000"/>
              </a:solidFill>
            </a:endParaRPr>
          </a:p>
          <a:p>
            <a:r>
              <a:rPr lang="tr-TR" altLang="tr-TR" sz="1400" b="1" dirty="0"/>
              <a:t>Toprak + %10 Alçı + %2-5 Kireç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4147518" y="1171575"/>
            <a:ext cx="50631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tr-TR" b="1" dirty="0"/>
              <a:t>2.1.RAMMED TOPRAK İNŞAATI</a:t>
            </a:r>
          </a:p>
          <a:p>
            <a:r>
              <a:rPr lang="tr-TR" altLang="tr-TR" sz="1400" b="1" dirty="0"/>
              <a:t>İTÜ Maslak,1995 TÜBİTAG İNTAK TOKİ 622</a:t>
            </a:r>
            <a:endParaRPr lang="en-US" altLang="tr-TR" sz="1100" b="1" dirty="0"/>
          </a:p>
        </p:txBody>
      </p:sp>
    </p:spTree>
    <p:extLst>
      <p:ext uri="{BB962C8B-B14F-4D97-AF65-F5344CB8AC3E}">
        <p14:creationId xmlns:p14="http://schemas.microsoft.com/office/powerpoint/2010/main" val="3847901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E5FA9A-2CE0-4EBC-085E-9BEC02C6A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27E5CA-1777-1767-A228-A2410EBB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0311" y="6356350"/>
            <a:ext cx="5449389" cy="365125"/>
          </a:xfrm>
        </p:spPr>
        <p:txBody>
          <a:bodyPr/>
          <a:lstStyle/>
          <a:p>
            <a:r>
              <a:rPr lang="en-US" dirty="0"/>
              <a:t>Prof </a:t>
            </a:r>
            <a:r>
              <a:rPr lang="en-US" dirty="0" err="1"/>
              <a:t>Dr</a:t>
            </a:r>
            <a:r>
              <a:rPr lang="en-US" dirty="0"/>
              <a:t> Bilge IŞIK isik.bilge@gmail.com www.kerpic.org</a:t>
            </a:r>
          </a:p>
          <a:p>
            <a:r>
              <a:rPr lang="en-US" dirty="0"/>
              <a:t>UNESCO ICOMOS ISCEAH </a:t>
            </a:r>
            <a:r>
              <a:rPr lang="en-US" dirty="0" err="1"/>
              <a:t>Bilim</a:t>
            </a:r>
            <a:r>
              <a:rPr lang="en-US" dirty="0"/>
              <a:t> </a:t>
            </a:r>
            <a:r>
              <a:rPr lang="en-US" dirty="0" err="1"/>
              <a:t>Kurulu</a:t>
            </a:r>
            <a:r>
              <a:rPr lang="en-US" dirty="0"/>
              <a:t> </a:t>
            </a:r>
            <a:r>
              <a:rPr lang="en-US" dirty="0" err="1"/>
              <a:t>Türkiye</a:t>
            </a:r>
            <a:r>
              <a:rPr lang="en-US" dirty="0"/>
              <a:t> </a:t>
            </a:r>
            <a:r>
              <a:rPr lang="en-US" dirty="0" err="1"/>
              <a:t>temsilcisi</a:t>
            </a:r>
            <a:endParaRPr lang="en-US" dirty="0"/>
          </a:p>
          <a:p>
            <a:r>
              <a:rPr lang="en-US" dirty="0"/>
              <a:t>1970 DGSA (</a:t>
            </a:r>
            <a:r>
              <a:rPr lang="en-US" dirty="0" err="1"/>
              <a:t>y.mimar</a:t>
            </a:r>
            <a:r>
              <a:rPr lang="en-US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6DDBE6-6DD1-848E-367E-610B534F190E}"/>
              </a:ext>
            </a:extLst>
          </p:cNvPr>
          <p:cNvSpPr txBox="1"/>
          <p:nvPr/>
        </p:nvSpPr>
        <p:spPr>
          <a:xfrm>
            <a:off x="1934817" y="1088801"/>
            <a:ext cx="8322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925" indent="-288925" algn="ctr" eaLnBrk="1" hangingPunct="1"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sz="2800" dirty="0">
                <a:solidFill>
                  <a:srgbClr val="C59157"/>
                </a:solidFill>
                <a:latin typeface="Impact" pitchFamily="34" charset="0"/>
              </a:rPr>
              <a:t>TÜBİTAK INTAG TOKİ 622 PROJE – 1995-2025</a:t>
            </a:r>
          </a:p>
        </p:txBody>
      </p:sp>
      <p:pic>
        <p:nvPicPr>
          <p:cNvPr id="7" name="Picture 2" descr="\\192.168.1.12\bmsdata\IŞIK\_ KERPICORG\_Kerpic 2025\16 Nisan 2025_30. Yıl Etkinliği\KerpicTubitak622gr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4"/>
          <a:stretch/>
        </p:blipFill>
        <p:spPr bwMode="auto">
          <a:xfrm>
            <a:off x="1535113" y="1581150"/>
            <a:ext cx="8970962" cy="450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590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C7B6E-6B93-6B15-B82F-F428CF42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7DE7B-29CF-182F-47C0-73DA10766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sp>
        <p:nvSpPr>
          <p:cNvPr id="4" name="Metin kutusu 1"/>
          <p:cNvSpPr txBox="1">
            <a:spLocks noChangeArrowheads="1"/>
          </p:cNvSpPr>
          <p:nvPr/>
        </p:nvSpPr>
        <p:spPr bwMode="auto">
          <a:xfrm>
            <a:off x="276225" y="1183478"/>
            <a:ext cx="359092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tr-TR" altLang="tr-TR" b="1" dirty="0"/>
              <a:t>İNŞAAT TEKNOLOJİSİ</a:t>
            </a:r>
          </a:p>
          <a:p>
            <a:endParaRPr lang="tr-TR" altLang="tr-TR" b="1" dirty="0"/>
          </a:p>
          <a:p>
            <a:pPr marL="342900" indent="-342900">
              <a:buAutoNum type="arabicPeriod"/>
            </a:pPr>
            <a:r>
              <a:rPr lang="tr-TR" altLang="tr-TR" b="1" dirty="0"/>
              <a:t>GELENEKSEL KERPİÇ</a:t>
            </a:r>
          </a:p>
          <a:p>
            <a:pPr marL="342900" indent="-342900">
              <a:buAutoNum type="arabicPeriod"/>
            </a:pPr>
            <a:endParaRPr lang="tr-TR" altLang="tr-TR" b="1" dirty="0"/>
          </a:p>
          <a:p>
            <a:r>
              <a:rPr lang="tr-TR" altLang="tr-TR" b="1" dirty="0"/>
              <a:t>2. ÇAĞDAŞ TOPRAK KONSTRÜKSİYON</a:t>
            </a:r>
          </a:p>
          <a:p>
            <a:endParaRPr lang="tr-TR" altLang="tr-TR" b="1" dirty="0"/>
          </a:p>
          <a:p>
            <a:r>
              <a:rPr lang="tr-TR" altLang="tr-TR" b="1" dirty="0"/>
              <a:t>2.1. </a:t>
            </a:r>
            <a:r>
              <a:rPr lang="tr-TR" altLang="tr-TR" b="1" dirty="0" err="1"/>
              <a:t>Tokmaklanmış</a:t>
            </a:r>
            <a:r>
              <a:rPr lang="tr-TR" altLang="tr-TR" b="1" dirty="0"/>
              <a:t> Toprak</a:t>
            </a:r>
          </a:p>
          <a:p>
            <a:endParaRPr lang="tr-TR" altLang="tr-TR" sz="2000" b="1" dirty="0">
              <a:solidFill>
                <a:srgbClr val="FF0000"/>
              </a:solidFill>
            </a:endParaRPr>
          </a:p>
          <a:p>
            <a:r>
              <a:rPr lang="tr-TR" altLang="tr-TR" sz="2000" b="1" dirty="0">
                <a:solidFill>
                  <a:srgbClr val="FF0000"/>
                </a:solidFill>
              </a:rPr>
              <a:t>2.2.Toprak Blok Endüstriyel Üretim</a:t>
            </a:r>
          </a:p>
          <a:p>
            <a:endParaRPr lang="tr-TR" altLang="tr-TR" sz="2000" b="1" dirty="0"/>
          </a:p>
          <a:p>
            <a:r>
              <a:rPr lang="tr-TR" altLang="tr-TR" b="1" dirty="0"/>
              <a:t>2.3. Kalıba püskürtme duvar inşaatı (</a:t>
            </a:r>
            <a:r>
              <a:rPr lang="tr-TR" altLang="tr-TR" b="1" dirty="0" err="1"/>
              <a:t>Shotcrete</a:t>
            </a:r>
            <a:r>
              <a:rPr lang="tr-TR" altLang="tr-TR" b="1" dirty="0"/>
              <a:t>)</a:t>
            </a:r>
          </a:p>
          <a:p>
            <a:endParaRPr lang="tr-TR" altLang="tr-TR" sz="2000" b="1" dirty="0">
              <a:solidFill>
                <a:srgbClr val="FF0000"/>
              </a:solidFill>
            </a:endParaRPr>
          </a:p>
          <a:p>
            <a:endParaRPr lang="tr-TR" altLang="tr-TR" sz="2000" b="1" dirty="0">
              <a:solidFill>
                <a:srgbClr val="FF0000"/>
              </a:solidFill>
            </a:endParaRPr>
          </a:p>
        </p:txBody>
      </p:sp>
      <p:pic>
        <p:nvPicPr>
          <p:cNvPr id="7" name="Picture 7" descr="P10100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b="8723"/>
          <a:stretch>
            <a:fillRect/>
          </a:stretch>
        </p:blipFill>
        <p:spPr bwMode="auto">
          <a:xfrm>
            <a:off x="4106405" y="1735545"/>
            <a:ext cx="3713619" cy="267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"/>
          <a:stretch>
            <a:fillRect/>
          </a:stretch>
        </p:blipFill>
        <p:spPr bwMode="auto">
          <a:xfrm>
            <a:off x="4108117" y="4477199"/>
            <a:ext cx="3711908" cy="170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sim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122" y="1730170"/>
            <a:ext cx="3075118" cy="230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esim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44" y="4031554"/>
            <a:ext cx="3301581" cy="282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Düz Bağlayıcı 11"/>
          <p:cNvCxnSpPr/>
          <p:nvPr/>
        </p:nvCxnSpPr>
        <p:spPr>
          <a:xfrm>
            <a:off x="4013101" y="1133475"/>
            <a:ext cx="0" cy="50577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4147518" y="1171575"/>
            <a:ext cx="50631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tr-TR" b="1" dirty="0"/>
              <a:t>2.2.ENDÜSTİRİYEL BLOK ÜRETİMİ</a:t>
            </a:r>
          </a:p>
          <a:p>
            <a:r>
              <a:rPr lang="tr-TR" altLang="tr-TR" sz="1400" b="1" dirty="0"/>
              <a:t>Urfa GAP İdare Binası 2000</a:t>
            </a:r>
            <a:endParaRPr lang="en-US" altLang="tr-TR" sz="1100" b="1" dirty="0"/>
          </a:p>
        </p:txBody>
      </p:sp>
    </p:spTree>
    <p:extLst>
      <p:ext uri="{BB962C8B-B14F-4D97-AF65-F5344CB8AC3E}">
        <p14:creationId xmlns:p14="http://schemas.microsoft.com/office/powerpoint/2010/main" val="3789218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C7B6E-6B93-6B15-B82F-F428CF42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7DE7B-29CF-182F-47C0-73DA10766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pic>
        <p:nvPicPr>
          <p:cNvPr id="4" name="Picture 4" descr="C:\Users\Bilge\AppData\Local\Microsoft\Windows\INetCache\Content.Word\sml mak 0139 (00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9" t="10239" r="10594" b="5689"/>
          <a:stretch/>
        </p:blipFill>
        <p:spPr bwMode="auto">
          <a:xfrm>
            <a:off x="393040" y="1380406"/>
            <a:ext cx="2976012" cy="216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Bilge\AppData\Local\Microsoft\Windows\INetCache\Content.Word\sml shot2 0106 (00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 r="10209"/>
          <a:stretch/>
        </p:blipFill>
        <p:spPr bwMode="auto">
          <a:xfrm>
            <a:off x="390526" y="3628407"/>
            <a:ext cx="2972974" cy="238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266041" y="978876"/>
            <a:ext cx="50203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tr-TR" sz="2000" b="1" dirty="0"/>
              <a:t>2.3. SHOTCRETE</a:t>
            </a: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3429000" y="1428750"/>
            <a:ext cx="23241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tr-TR" sz="1600" b="1" dirty="0"/>
              <a:t>İTÜ </a:t>
            </a:r>
            <a:r>
              <a:rPr lang="en-US" altLang="tr-TR" sz="1600" b="1" dirty="0" err="1"/>
              <a:t>İnşaat</a:t>
            </a:r>
            <a:r>
              <a:rPr lang="en-US" altLang="tr-TR" sz="1600" b="1" dirty="0"/>
              <a:t> </a:t>
            </a:r>
            <a:r>
              <a:rPr lang="en-US" altLang="tr-TR" sz="1600" b="1" dirty="0" err="1"/>
              <a:t>Laboratuvarı</a:t>
            </a:r>
            <a:r>
              <a:rPr lang="en-US" altLang="tr-TR" sz="1600" b="1" dirty="0"/>
              <a:t> 1990</a:t>
            </a:r>
          </a:p>
          <a:p>
            <a:endParaRPr lang="en-US" altLang="tr-TR" sz="1600" b="1" dirty="0"/>
          </a:p>
          <a:p>
            <a:r>
              <a:rPr lang="en-US" altLang="tr-TR" sz="1600" b="1" dirty="0"/>
              <a:t>DELTA </a:t>
            </a:r>
            <a:r>
              <a:rPr lang="en-US" altLang="tr-TR" sz="1600" b="1" dirty="0" err="1"/>
              <a:t>Şirketi</a:t>
            </a:r>
            <a:r>
              <a:rPr lang="en-US" altLang="tr-TR" sz="1600" b="1" dirty="0"/>
              <a:t>, </a:t>
            </a:r>
            <a:r>
              <a:rPr lang="en-US" altLang="tr-TR" sz="1600" b="1" dirty="0" err="1"/>
              <a:t>Sahibi</a:t>
            </a:r>
            <a:r>
              <a:rPr lang="en-US" altLang="tr-TR" sz="1600" b="1" dirty="0"/>
              <a:t> </a:t>
            </a:r>
            <a:r>
              <a:rPr lang="en-US" altLang="tr-TR" sz="1600" b="1" dirty="0" err="1"/>
              <a:t>Haluk</a:t>
            </a:r>
            <a:r>
              <a:rPr lang="en-US" altLang="tr-TR" sz="1600" b="1" dirty="0"/>
              <a:t> </a:t>
            </a:r>
            <a:r>
              <a:rPr lang="en-US" altLang="tr-TR" sz="1600" b="1" dirty="0" err="1"/>
              <a:t>Yurttutan</a:t>
            </a:r>
            <a:endParaRPr lang="tr-TR" altLang="tr-TR" sz="1600" b="1" dirty="0"/>
          </a:p>
        </p:txBody>
      </p:sp>
      <p:pic>
        <p:nvPicPr>
          <p:cNvPr id="8" name="Picture 5" descr="C:\Users\bilge\AppData\Local\Microsoft\Windows\Temporary Internet Files\Content.Word\910_shooting earth 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" r="23221"/>
          <a:stretch/>
        </p:blipFill>
        <p:spPr bwMode="auto">
          <a:xfrm>
            <a:off x="6033460" y="3629026"/>
            <a:ext cx="2319966" cy="242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6" r="29516"/>
          <a:stretch/>
        </p:blipFill>
        <p:spPr bwMode="auto">
          <a:xfrm>
            <a:off x="8450471" y="1943101"/>
            <a:ext cx="3374387" cy="41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3000375"/>
            <a:ext cx="2277655" cy="301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Documents and Settings\bilge\Desktop\DEPREM elazığ 1003 08\re_elazığ_ISIK\sarsma 8W_grup 66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14465"/>
          <a:stretch/>
        </p:blipFill>
        <p:spPr bwMode="auto">
          <a:xfrm>
            <a:off x="6031481" y="1352549"/>
            <a:ext cx="2307716" cy="218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8461695" y="1486478"/>
            <a:ext cx="3320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tr-TR" b="1" dirty="0"/>
              <a:t>Ankara Afet İşleri 2009</a:t>
            </a:r>
          </a:p>
        </p:txBody>
      </p:sp>
      <p:cxnSp>
        <p:nvCxnSpPr>
          <p:cNvPr id="13" name="Düz Bağlayıcı 12"/>
          <p:cNvCxnSpPr/>
          <p:nvPr/>
        </p:nvCxnSpPr>
        <p:spPr>
          <a:xfrm flipH="1">
            <a:off x="5905500" y="1323975"/>
            <a:ext cx="3076" cy="47434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887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" t="3433" r="8435" b="14735"/>
          <a:stretch/>
        </p:blipFill>
        <p:spPr bwMode="auto">
          <a:xfrm>
            <a:off x="3114241" y="1057275"/>
            <a:ext cx="4077133" cy="532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" t="4302" r="9971" b="10821"/>
          <a:stretch/>
        </p:blipFill>
        <p:spPr bwMode="auto">
          <a:xfrm>
            <a:off x="7277101" y="1085850"/>
            <a:ext cx="3751226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B27DD22-56EC-0D17-4FC4-7C2DEA561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984255"/>
            <a:ext cx="3705222" cy="4416420"/>
          </a:xfrm>
        </p:spPr>
        <p:txBody>
          <a:bodyPr/>
          <a:lstStyle/>
          <a:p>
            <a:r>
              <a:rPr lang="tr-TR" b="1" dirty="0">
                <a:latin typeface="Avenir Medium" panose="02000503020000020003" pitchFamily="2" charset="0"/>
              </a:rPr>
              <a:t>Deprem Güvenli Çağdaş Kerpiç </a:t>
            </a:r>
          </a:p>
        </p:txBody>
      </p:sp>
    </p:spTree>
    <p:extLst>
      <p:ext uri="{BB962C8B-B14F-4D97-AF65-F5344CB8AC3E}">
        <p14:creationId xmlns:p14="http://schemas.microsoft.com/office/powerpoint/2010/main" val="3374350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7DD22-56EC-0D17-4FC4-7C2DEA561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984255"/>
            <a:ext cx="8324848" cy="768346"/>
          </a:xfrm>
        </p:spPr>
        <p:txBody>
          <a:bodyPr/>
          <a:lstStyle/>
          <a:p>
            <a:r>
              <a:rPr lang="tr-TR" b="1" dirty="0">
                <a:latin typeface="Avenir Medium" panose="02000503020000020003" pitchFamily="2" charset="0"/>
              </a:rPr>
              <a:t>Deprem Güvenli Çağdaş Kerpiç </a:t>
            </a:r>
          </a:p>
        </p:txBody>
      </p:sp>
      <p:pic>
        <p:nvPicPr>
          <p:cNvPr id="1026" name="Picture 2" descr="\\192.168.1.12\bmsdata\IŞIK\_ KERPICORG\_Kerpic 2025\İTÜ Sarsma Tablası Deneyi\Şantiye Fotoğrafları\20250408\IMG_632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0200" y="3590926"/>
            <a:ext cx="3068876" cy="283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192.168.1.12\bmsdata\IŞIK\_ KERPICORG\_Kerpic 2025\İTÜ Sarsma Tablası Deneyi\Şantiye Fotoğrafları\20250408\IMG_633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4411" y="3590501"/>
            <a:ext cx="3076429" cy="284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513" y="2205551"/>
            <a:ext cx="2729536" cy="333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423" y="3609975"/>
            <a:ext cx="2492375" cy="2853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Metin kutusu 18"/>
          <p:cNvSpPr txBox="1">
            <a:spLocks noChangeArrowheads="1"/>
          </p:cNvSpPr>
          <p:nvPr/>
        </p:nvSpPr>
        <p:spPr bwMode="auto">
          <a:xfrm>
            <a:off x="252745" y="6432336"/>
            <a:ext cx="3017993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tr-TR" altLang="en-US" sz="1200" dirty="0"/>
              <a:t>PERİ Kalıp Kurulumu</a:t>
            </a:r>
            <a:endParaRPr lang="en-US" altLang="en-US" sz="1200" dirty="0"/>
          </a:p>
        </p:txBody>
      </p:sp>
      <p:sp>
        <p:nvSpPr>
          <p:cNvPr id="20" name="Metin kutusu 19"/>
          <p:cNvSpPr txBox="1">
            <a:spLocks noChangeArrowheads="1"/>
          </p:cNvSpPr>
          <p:nvPr/>
        </p:nvSpPr>
        <p:spPr bwMode="auto">
          <a:xfrm>
            <a:off x="3360341" y="6432336"/>
            <a:ext cx="30179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tr-TR" altLang="en-US" sz="1200" dirty="0"/>
              <a:t>PERİ Kalıp Yağlama</a:t>
            </a:r>
            <a:endParaRPr lang="en-US" altLang="en-US" sz="1200" dirty="0"/>
          </a:p>
        </p:txBody>
      </p:sp>
      <p:sp>
        <p:nvSpPr>
          <p:cNvPr id="21" name="Metin kutusu 20"/>
          <p:cNvSpPr txBox="1">
            <a:spLocks noChangeArrowheads="1"/>
          </p:cNvSpPr>
          <p:nvPr/>
        </p:nvSpPr>
        <p:spPr bwMode="auto">
          <a:xfrm>
            <a:off x="6447693" y="6470436"/>
            <a:ext cx="2743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tr-TR" altLang="en-US" sz="1200" dirty="0"/>
              <a:t>Alçı, Kireç Harç Karıştırma</a:t>
            </a:r>
            <a:endParaRPr lang="en-US" altLang="en-US" sz="1200" dirty="0"/>
          </a:p>
        </p:txBody>
      </p:sp>
      <p:sp>
        <p:nvSpPr>
          <p:cNvPr id="22" name="Metin kutusu 21"/>
          <p:cNvSpPr txBox="1">
            <a:spLocks noChangeArrowheads="1"/>
          </p:cNvSpPr>
          <p:nvPr/>
        </p:nvSpPr>
        <p:spPr bwMode="auto">
          <a:xfrm>
            <a:off x="9109258" y="5546511"/>
            <a:ext cx="2743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tr-TR" altLang="en-US" sz="1200" dirty="0"/>
              <a:t>Toprak Harç Sıkıştırma</a:t>
            </a:r>
            <a:endParaRPr lang="en-US" altLang="en-US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3" y="1996036"/>
            <a:ext cx="8821701" cy="240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Metin kutusu 11"/>
          <p:cNvSpPr txBox="1">
            <a:spLocks noChangeArrowheads="1"/>
          </p:cNvSpPr>
          <p:nvPr/>
        </p:nvSpPr>
        <p:spPr bwMode="auto">
          <a:xfrm>
            <a:off x="309960" y="1733578"/>
            <a:ext cx="117555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b="1" dirty="0"/>
              <a:t>08.04.2025 - Sarsma Tablası Deneyi için Alçılı Toprak Duvar İnşaatı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998939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69875" y="3028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69875" y="5600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69875" y="8172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228600" y="4162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B27DD22-56EC-0D17-4FC4-7C2DEA561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984255"/>
            <a:ext cx="8324848" cy="768346"/>
          </a:xfrm>
        </p:spPr>
        <p:txBody>
          <a:bodyPr/>
          <a:lstStyle/>
          <a:p>
            <a:r>
              <a:rPr lang="tr-TR" b="1" dirty="0">
                <a:latin typeface="Avenir Medium" panose="02000503020000020003" pitchFamily="2" charset="0"/>
              </a:rPr>
              <a:t>Deprem Güvenli Çağdaş Kerpiç </a:t>
            </a:r>
          </a:p>
        </p:txBody>
      </p:sp>
      <p:pic>
        <p:nvPicPr>
          <p:cNvPr id="2060" name="Picture 12" descr="C:\Users\bms7\Downloads\WhatsApp Image 2025-08-14 at 16.09.05 (2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150" y="1738312"/>
            <a:ext cx="3357562" cy="447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bms7\Downloads\WhatsApp Image 2025-08-14 at 16.09.05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1739722"/>
            <a:ext cx="3356504" cy="447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bms7\Downloads\WhatsApp Image 2025-08-14 at 16.09.0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49" y="1747308"/>
            <a:ext cx="3349625" cy="446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4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IMG_638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18"/>
          <a:stretch/>
        </p:blipFill>
        <p:spPr bwMode="auto">
          <a:xfrm>
            <a:off x="390526" y="1162050"/>
            <a:ext cx="280091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69875" y="3028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69875" y="5600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69875" y="8172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7" name="Picture 9" descr="IMG_655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5"/>
          <a:stretch/>
        </p:blipFill>
        <p:spPr bwMode="auto">
          <a:xfrm>
            <a:off x="3251946" y="1165412"/>
            <a:ext cx="5060684" cy="456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G_65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253" y="1102687"/>
            <a:ext cx="3452159" cy="461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228600" y="4162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B27DD22-56EC-0D17-4FC4-7C2DEA561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984255"/>
            <a:ext cx="8324848" cy="768346"/>
          </a:xfrm>
        </p:spPr>
        <p:txBody>
          <a:bodyPr/>
          <a:lstStyle/>
          <a:p>
            <a:r>
              <a:rPr lang="tr-TR" b="1" dirty="0">
                <a:latin typeface="Avenir Medium" panose="02000503020000020003" pitchFamily="2" charset="0"/>
              </a:rPr>
              <a:t>Deprem Güvenli Çağdaş Kerpiç </a:t>
            </a:r>
          </a:p>
        </p:txBody>
      </p:sp>
    </p:spTree>
    <p:extLst>
      <p:ext uri="{BB962C8B-B14F-4D97-AF65-F5344CB8AC3E}">
        <p14:creationId xmlns:p14="http://schemas.microsoft.com/office/powerpoint/2010/main" val="3050757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C7B6E-6B93-6B15-B82F-F428CF42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7DE7B-29CF-182F-47C0-73DA10766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sp>
        <p:nvSpPr>
          <p:cNvPr id="4" name="Metin kutusu 3"/>
          <p:cNvSpPr txBox="1">
            <a:spLocks noChangeArrowheads="1"/>
          </p:cNvSpPr>
          <p:nvPr/>
        </p:nvSpPr>
        <p:spPr bwMode="auto">
          <a:xfrm>
            <a:off x="9705493" y="1508375"/>
            <a:ext cx="136255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b="1" dirty="0"/>
              <a:t> </a:t>
            </a:r>
            <a:r>
              <a:rPr lang="en-US" altLang="en-US" b="1" dirty="0"/>
              <a:t>1997</a:t>
            </a:r>
            <a:endParaRPr lang="tr-TR" altLang="en-US" b="1" dirty="0"/>
          </a:p>
          <a:p>
            <a:r>
              <a:rPr lang="en-US" altLang="en-US" b="1" dirty="0" err="1"/>
              <a:t>Altınoluk</a:t>
            </a:r>
            <a:r>
              <a:rPr lang="tr-TR" altLang="en-US" b="1" dirty="0"/>
              <a:t> </a:t>
            </a:r>
          </a:p>
          <a:p>
            <a:r>
              <a:rPr lang="tr-TR" altLang="en-US" b="1" dirty="0"/>
              <a:t>1</a:t>
            </a:r>
            <a:r>
              <a:rPr lang="en-US" altLang="en-US" b="1" dirty="0"/>
              <a:t>80 m2</a:t>
            </a:r>
          </a:p>
        </p:txBody>
      </p:sp>
      <p:pic>
        <p:nvPicPr>
          <p:cNvPr id="5" name="Content Placeholder 7" descr="C:\Documents\My  PICTURES\Y A P I L A R  BİLGE\T Ü T N A Rmay02\aradamento\okan teras 000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" r="13760"/>
          <a:stretch/>
        </p:blipFill>
        <p:spPr bwMode="auto">
          <a:xfrm>
            <a:off x="278751" y="1520627"/>
            <a:ext cx="5026674" cy="466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C:\Documents\My  PICTURES\Y A P I L A R  BİLGE\T Ü T N A Rmay02\hafriyat\au tutnar ey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3" r="19167" b="11131"/>
          <a:stretch/>
        </p:blipFill>
        <p:spPr bwMode="auto">
          <a:xfrm>
            <a:off x="5416493" y="4095749"/>
            <a:ext cx="3270307" cy="208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sim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t="18428" r="8080" b="26345"/>
          <a:stretch/>
        </p:blipFill>
        <p:spPr bwMode="auto">
          <a:xfrm>
            <a:off x="5429251" y="1495424"/>
            <a:ext cx="4171950" cy="250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Documents\My  PICTURES\Y A P I L A R  BİLGE\T Ü T N A Rmay02\aradamento\okan teras 0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9" r="-1020"/>
          <a:stretch/>
        </p:blipFill>
        <p:spPr bwMode="auto">
          <a:xfrm>
            <a:off x="8667749" y="4093675"/>
            <a:ext cx="3248385" cy="206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etin kutusu 10"/>
          <p:cNvSpPr txBox="1">
            <a:spLocks noChangeArrowheads="1"/>
          </p:cNvSpPr>
          <p:nvPr/>
        </p:nvSpPr>
        <p:spPr bwMode="auto">
          <a:xfrm>
            <a:off x="3933825" y="960537"/>
            <a:ext cx="6181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sz="3200" b="1" dirty="0"/>
              <a:t>TOPRAK YAPI ÖRNEKLERİ</a:t>
            </a:r>
            <a:endParaRPr lang="en-US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48349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C7B6E-6B93-6B15-B82F-F428CF42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27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7DE7B-29CF-182F-47C0-73DA10766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sp>
        <p:nvSpPr>
          <p:cNvPr id="4" name="Metin kutusu 3"/>
          <p:cNvSpPr txBox="1">
            <a:spLocks noChangeArrowheads="1"/>
          </p:cNvSpPr>
          <p:nvPr/>
        </p:nvSpPr>
        <p:spPr bwMode="auto">
          <a:xfrm>
            <a:off x="3933825" y="960537"/>
            <a:ext cx="6181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sz="3200" b="1" dirty="0"/>
              <a:t>TOPRAK YAPI ÖRNEKLERİ</a:t>
            </a:r>
            <a:endParaRPr lang="en-US" altLang="en-US" sz="3200" b="1" dirty="0"/>
          </a:p>
        </p:txBody>
      </p:sp>
      <p:pic>
        <p:nvPicPr>
          <p:cNvPr id="5" name="Picture 2" descr="C:\Users\bilge\Desktop\PRJ\viranşehir HEPSİ 2011 05\viranşehir METİN 2\viranşehir\_IGP0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873566"/>
            <a:ext cx="3405276" cy="227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5" t="37723" r="18823" b="34480"/>
          <a:stretch>
            <a:fillRect/>
          </a:stretch>
        </p:blipFill>
        <p:spPr bwMode="auto">
          <a:xfrm rot="5400000">
            <a:off x="9829348" y="1914783"/>
            <a:ext cx="1788182" cy="209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" r="19038" b="-357"/>
          <a:stretch/>
        </p:blipFill>
        <p:spPr bwMode="auto">
          <a:xfrm>
            <a:off x="275545" y="3002214"/>
            <a:ext cx="1943720" cy="165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etin kutusu 2"/>
          <p:cNvSpPr txBox="1">
            <a:spLocks noChangeArrowheads="1"/>
          </p:cNvSpPr>
          <p:nvPr/>
        </p:nvSpPr>
        <p:spPr bwMode="auto">
          <a:xfrm>
            <a:off x="9651912" y="1505038"/>
            <a:ext cx="235911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b="1" dirty="0"/>
              <a:t>2012- Viranşehir Toprak Yapı, Ev Sahibi İnşaat</a:t>
            </a:r>
            <a:endParaRPr lang="en-US" altLang="en-US" b="1" dirty="0"/>
          </a:p>
        </p:txBody>
      </p:sp>
      <p:pic>
        <p:nvPicPr>
          <p:cNvPr id="9" name="Resim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1494227"/>
            <a:ext cx="1647824" cy="229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bilge\Desktop\P  R  J kıbrıs\prj VİRANŞEHİR metin 1101 11\1103 28 VİRANŞEHİR üretim\resize\IMG_2162_resiz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3877108"/>
            <a:ext cx="3021579" cy="226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Viranşehir-Kerpiç evler-earth houses-Ax u Av (Toprak ve Su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23" y="1504784"/>
            <a:ext cx="1945873" cy="145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Doç. Dr. Bilge Işık, Viranşehirlilere seri kerpiç yapımını anlatırk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7" y="4695363"/>
            <a:ext cx="1933298" cy="145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bilge\Desktop\P  R  J kıbrıs\prj VİRANŞEHİR metin 1101 11\1103 28 VİRANŞEHİR üretim\resize\IMG_2094_resiz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5" r="16721"/>
          <a:stretch>
            <a:fillRect/>
          </a:stretch>
        </p:blipFill>
        <p:spPr bwMode="auto">
          <a:xfrm>
            <a:off x="2310620" y="1495425"/>
            <a:ext cx="284765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r="20607"/>
          <a:stretch/>
        </p:blipFill>
        <p:spPr bwMode="auto">
          <a:xfrm>
            <a:off x="6983167" y="1507899"/>
            <a:ext cx="2589458" cy="229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538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C7B6E-6B93-6B15-B82F-F428CF42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7DE7B-29CF-182F-47C0-73DA10766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sp>
        <p:nvSpPr>
          <p:cNvPr id="4" name="Metin kutusu 3"/>
          <p:cNvSpPr txBox="1">
            <a:spLocks noChangeArrowheads="1"/>
          </p:cNvSpPr>
          <p:nvPr/>
        </p:nvSpPr>
        <p:spPr bwMode="auto">
          <a:xfrm>
            <a:off x="3933825" y="960537"/>
            <a:ext cx="6181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sz="3200" b="1" dirty="0"/>
              <a:t>TOPRAK YAPI ÖRNEKLERİ</a:t>
            </a:r>
            <a:endParaRPr lang="en-US" altLang="en-US" sz="3200" b="1" dirty="0"/>
          </a:p>
        </p:txBody>
      </p:sp>
      <p:pic>
        <p:nvPicPr>
          <p:cNvPr id="5" name="Picture 5" descr="C:\Documents\My  PICTURES\Y A P I L A R\RE RESMİYE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542" y="4404290"/>
            <a:ext cx="2096466" cy="134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\My  PICTURES\Y A P I L A R\RE RESMİYE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422" y="4419600"/>
            <a:ext cx="2086078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id:006601c8aaca$a8477470$0202a8c0@Dell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5" y="2952751"/>
            <a:ext cx="2108195" cy="136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id:006501c8aaca$a8477470$0202a8c0@Dell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3"/>
          <a:stretch>
            <a:fillRect/>
          </a:stretch>
        </p:blipFill>
        <p:spPr bwMode="auto">
          <a:xfrm>
            <a:off x="171450" y="1628775"/>
            <a:ext cx="7440509" cy="410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id:006801c8aaca$a8477470$0202a8c0@Dell"/>
          <p:cNvPicPr>
            <a:picLocks noChangeAspect="1" noChangeArrowheads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099" y="2962275"/>
            <a:ext cx="2033797" cy="136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etin kutusu 2"/>
          <p:cNvSpPr txBox="1">
            <a:spLocks noChangeArrowheads="1"/>
          </p:cNvSpPr>
          <p:nvPr/>
        </p:nvSpPr>
        <p:spPr bwMode="auto">
          <a:xfrm>
            <a:off x="7929255" y="1603902"/>
            <a:ext cx="39579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b="1" dirty="0"/>
              <a:t>2009 - Samsun, Toprak Blok dolgu projesi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1443931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C7B6E-6B93-6B15-B82F-F428CF42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29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7DE7B-29CF-182F-47C0-73DA10766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sp>
        <p:nvSpPr>
          <p:cNvPr id="4" name="Metin kutusu 3"/>
          <p:cNvSpPr txBox="1">
            <a:spLocks noChangeArrowheads="1"/>
          </p:cNvSpPr>
          <p:nvPr/>
        </p:nvSpPr>
        <p:spPr bwMode="auto">
          <a:xfrm>
            <a:off x="3933825" y="960537"/>
            <a:ext cx="6181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sz="3200" b="1" dirty="0"/>
              <a:t>TOPRAK YAPI ÖRNEKLERİ</a:t>
            </a:r>
            <a:endParaRPr lang="en-US" altLang="en-US" sz="3200" b="1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2" b="36616"/>
          <a:stretch/>
        </p:blipFill>
        <p:spPr bwMode="auto">
          <a:xfrm>
            <a:off x="6705601" y="1609724"/>
            <a:ext cx="4896378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etin kutusu 5"/>
          <p:cNvSpPr txBox="1">
            <a:spLocks noChangeArrowheads="1"/>
          </p:cNvSpPr>
          <p:nvPr/>
        </p:nvSpPr>
        <p:spPr bwMode="auto">
          <a:xfrm>
            <a:off x="647699" y="1632479"/>
            <a:ext cx="241935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b="1" dirty="0"/>
              <a:t>2015 - </a:t>
            </a:r>
            <a:r>
              <a:rPr lang="en-US" altLang="en-US" b="1" dirty="0" err="1"/>
              <a:t>Göbeklitepe</a:t>
            </a:r>
            <a:r>
              <a:rPr lang="en-US" altLang="en-US" b="1" dirty="0"/>
              <a:t> </a:t>
            </a:r>
            <a:r>
              <a:rPr lang="en-US" altLang="en-US" b="1" dirty="0" err="1"/>
              <a:t>Ziyaretçi</a:t>
            </a:r>
            <a:r>
              <a:rPr lang="en-US" altLang="en-US" b="1" dirty="0"/>
              <a:t> </a:t>
            </a:r>
            <a:r>
              <a:rPr lang="en-US" altLang="en-US" b="1" dirty="0" err="1"/>
              <a:t>Merkezi</a:t>
            </a:r>
            <a:r>
              <a:rPr lang="en-US" altLang="en-US" b="1" dirty="0"/>
              <a:t>,</a:t>
            </a:r>
          </a:p>
          <a:p>
            <a:r>
              <a:rPr lang="en-US" altLang="en-US" b="1" dirty="0"/>
              <a:t>Proje: </a:t>
            </a:r>
            <a:r>
              <a:rPr lang="en-US" altLang="en-US" b="1" dirty="0" err="1"/>
              <a:t>Kreatif</a:t>
            </a:r>
            <a:r>
              <a:rPr lang="en-US" altLang="en-US" b="1" dirty="0"/>
              <a:t> Mimarlık</a:t>
            </a:r>
          </a:p>
        </p:txBody>
      </p:sp>
      <p:pic>
        <p:nvPicPr>
          <p:cNvPr id="7" name="Picture 2" descr="A picture containing sky, ground, outdoor, bus&#10;&#10;Description generated with very high confid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182" y="3698190"/>
            <a:ext cx="7806267" cy="235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A picture containing skating, floor&#10;&#10;Description generated with high confide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92" y="3695173"/>
            <a:ext cx="3109383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A picture containing wall, indoor&#10;&#10;Description generated with high confidenc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4" b="16707"/>
          <a:stretch/>
        </p:blipFill>
        <p:spPr bwMode="auto">
          <a:xfrm>
            <a:off x="3053157" y="1600200"/>
            <a:ext cx="357223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860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9325B-AD1F-8959-5F50-9E7D93AA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498B29-AFF5-9CA0-5A8D-FF73074E2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pic>
        <p:nvPicPr>
          <p:cNvPr id="5" name="Picture 2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C481C509-8254-F82A-95BF-EA6CBBFE0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r="4724"/>
          <a:stretch/>
        </p:blipFill>
        <p:spPr bwMode="auto">
          <a:xfrm>
            <a:off x="680830" y="1435650"/>
            <a:ext cx="7800975" cy="473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CDC8364-9D81-0D55-382C-C2EF3A81B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4"/>
          <a:stretch>
            <a:fillRect/>
          </a:stretch>
        </p:blipFill>
        <p:spPr bwMode="auto">
          <a:xfrm>
            <a:off x="8761876" y="1419806"/>
            <a:ext cx="2063976" cy="15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9A016959-308A-8B2E-8A2E-2E87AAD3A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842" y="3019935"/>
            <a:ext cx="2075424" cy="155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AC6E6EF-A279-3BF1-A7B1-6855C4D3A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0" b="1604"/>
          <a:stretch>
            <a:fillRect/>
          </a:stretch>
        </p:blipFill>
        <p:spPr bwMode="auto">
          <a:xfrm>
            <a:off x="8778322" y="4637898"/>
            <a:ext cx="2057961" cy="15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137DCE9A-4C21-0340-DA5A-B5953E328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4341" y="1430990"/>
            <a:ext cx="96055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sz="1050" b="1" dirty="0"/>
              <a:t>MÖ.2 yy. Çin Kalesi</a:t>
            </a:r>
            <a:endParaRPr lang="en-US" altLang="en-US" sz="1050" b="1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C0EB07E-7F81-9007-D4C4-8F1D87EE8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8086" y="3022563"/>
            <a:ext cx="78298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sz="1050" b="1" dirty="0"/>
              <a:t>MS. 8 yy. Fas</a:t>
            </a:r>
            <a:endParaRPr lang="en-US" altLang="en-US" sz="1050" b="1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2DB5E02-4354-5879-B9A0-9F1446258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5032" y="4642444"/>
            <a:ext cx="97129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sz="1050" b="1" dirty="0"/>
              <a:t>MÖ. 9 yy. Van Kalesi</a:t>
            </a:r>
            <a:endParaRPr lang="en-US" altLang="en-US" sz="1050" b="1" dirty="0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D29BD432-53D6-B063-5F7E-7975996C9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768" y="968812"/>
            <a:ext cx="815328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tr-TR" altLang="tr-TR" sz="2200" dirty="0">
                <a:latin typeface="Arial Black" pitchFamily="34" charset="0"/>
              </a:rPr>
              <a:t>Dünya nüfusunun 1/3’ü kerpiç yapılarda yaşıyor</a:t>
            </a:r>
            <a:endParaRPr lang="tr-TR" alt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287668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C7B6E-6B93-6B15-B82F-F428CF42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30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7DE7B-29CF-182F-47C0-73DA10766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sp>
        <p:nvSpPr>
          <p:cNvPr id="4" name="Metin kutusu 3"/>
          <p:cNvSpPr txBox="1">
            <a:spLocks noChangeArrowheads="1"/>
          </p:cNvSpPr>
          <p:nvPr/>
        </p:nvSpPr>
        <p:spPr bwMode="auto">
          <a:xfrm>
            <a:off x="3933825" y="960537"/>
            <a:ext cx="6181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sz="3200" b="1" dirty="0"/>
              <a:t>TOPRAK YAPI ÖRNEKLERİ</a:t>
            </a:r>
            <a:endParaRPr lang="en-US" altLang="en-US" sz="3200" b="1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8" b="7881"/>
          <a:stretch/>
        </p:blipFill>
        <p:spPr bwMode="auto">
          <a:xfrm>
            <a:off x="263525" y="1876425"/>
            <a:ext cx="6775450" cy="265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etin kutusu 5"/>
          <p:cNvSpPr txBox="1">
            <a:spLocks noChangeArrowheads="1"/>
          </p:cNvSpPr>
          <p:nvPr/>
        </p:nvSpPr>
        <p:spPr bwMode="auto">
          <a:xfrm>
            <a:off x="186265" y="1533525"/>
            <a:ext cx="69384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b="1" dirty="0"/>
              <a:t>2015 - Köyceğiz BKM Film Yaylası, Yaklaşık 2000 m2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" t="56384" r="63" b="27982"/>
          <a:stretch/>
        </p:blipFill>
        <p:spPr bwMode="auto">
          <a:xfrm>
            <a:off x="276225" y="4610100"/>
            <a:ext cx="112871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house with trees in the background&#10;&#10;Description generated with very high confide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529" y="1543520"/>
            <a:ext cx="2235161" cy="15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ground, tree, outdoor, building&#10;&#10;Description generated with very high confiden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880" y="3173874"/>
            <a:ext cx="2018674" cy="134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A picture containing indoor, cabinet, building, floor&#10;&#10;Description generated with very high confidenc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7"/>
          <a:stretch/>
        </p:blipFill>
        <p:spPr bwMode="auto">
          <a:xfrm>
            <a:off x="7195913" y="3175765"/>
            <a:ext cx="2245051" cy="133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A room filled with furniture and a fireplace&#10;&#10;Description generated with very high confidenc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286" y="1543050"/>
            <a:ext cx="2045012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446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C7B6E-6B93-6B15-B82F-F428CF42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31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7DE7B-29CF-182F-47C0-73DA10766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sp>
        <p:nvSpPr>
          <p:cNvPr id="4" name="Metin kutusu 3"/>
          <p:cNvSpPr txBox="1">
            <a:spLocks noChangeArrowheads="1"/>
          </p:cNvSpPr>
          <p:nvPr/>
        </p:nvSpPr>
        <p:spPr bwMode="auto">
          <a:xfrm>
            <a:off x="3933825" y="960537"/>
            <a:ext cx="6181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sz="3200" b="1" dirty="0"/>
              <a:t>TOPRAK YAPI ÖRNEKLERİ</a:t>
            </a:r>
            <a:endParaRPr lang="en-US" altLang="en-US" sz="3200" b="1" dirty="0"/>
          </a:p>
        </p:txBody>
      </p:sp>
      <p:pic>
        <p:nvPicPr>
          <p:cNvPr id="5" name="Picture 2" descr="C:\Doc\My  PICTURES\G E Z İ L E R\0 TR\saklı köy 050115\sml BEKTAŞ\sml 096 bektaş 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3975244"/>
            <a:ext cx="2916508" cy="218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Doc\My  PICTURES\G E Z İ L E R\0 TR\saklı köy 050115\sml BEKTAŞ\sml 090 bektaş har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" b="13142"/>
          <a:stretch/>
        </p:blipFill>
        <p:spPr bwMode="auto">
          <a:xfrm>
            <a:off x="441325" y="1885428"/>
            <a:ext cx="3293237" cy="211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Doc\My  PICTURES\G E Z İ L E R\0 TR\saklı köy 050115\sml BEKTAŞ\sml saklıkent otel1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6" y="4004288"/>
            <a:ext cx="2905124" cy="217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Doc\My  PICTURES\G E Z İ L E R\0 TR\saklı köy 050115\sml BEKTAŞ\sml 093 bektaş çiftli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102642"/>
            <a:ext cx="5438776" cy="407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Metin kutusu 2"/>
          <p:cNvSpPr txBox="1">
            <a:spLocks noChangeArrowheads="1"/>
          </p:cNvSpPr>
          <p:nvPr/>
        </p:nvSpPr>
        <p:spPr bwMode="auto">
          <a:xfrm>
            <a:off x="3838576" y="1881188"/>
            <a:ext cx="38324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b="1" dirty="0"/>
              <a:t>1994 - Cengiz Bektaş</a:t>
            </a:r>
          </a:p>
          <a:p>
            <a:r>
              <a:rPr lang="tr-TR" altLang="en-US" b="1" dirty="0" err="1"/>
              <a:t>Saklıköy</a:t>
            </a:r>
            <a:r>
              <a:rPr lang="tr-TR" altLang="en-US" b="1" dirty="0"/>
              <a:t> At Çiftliği</a:t>
            </a:r>
          </a:p>
          <a:p>
            <a:r>
              <a:rPr lang="tr-TR" altLang="en-US" b="1" dirty="0"/>
              <a:t>Geleneksel </a:t>
            </a:r>
            <a:r>
              <a:rPr lang="tr-TR" altLang="en-US" b="1" dirty="0" err="1"/>
              <a:t>Adobe</a:t>
            </a:r>
            <a:r>
              <a:rPr lang="tr-TR" altLang="en-US" b="1" dirty="0"/>
              <a:t> </a:t>
            </a:r>
            <a:r>
              <a:rPr lang="tr-TR" altLang="en-US" b="1" dirty="0" err="1"/>
              <a:t>Brick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3816295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C7B6E-6B93-6B15-B82F-F428CF42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32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7DE7B-29CF-182F-47C0-73DA10766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sp>
        <p:nvSpPr>
          <p:cNvPr id="4" name="Metin kutusu 3"/>
          <p:cNvSpPr txBox="1">
            <a:spLocks noChangeArrowheads="1"/>
          </p:cNvSpPr>
          <p:nvPr/>
        </p:nvSpPr>
        <p:spPr bwMode="auto">
          <a:xfrm>
            <a:off x="3933825" y="960537"/>
            <a:ext cx="6181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sz="3200" b="1" dirty="0"/>
              <a:t>TOPRAK YAPI ÖRNEKLERİ</a:t>
            </a:r>
            <a:endParaRPr lang="en-US" altLang="en-US" sz="3200" b="1" dirty="0"/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940860" y="999627"/>
            <a:ext cx="40121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tr-TR" b="1" dirty="0"/>
              <a:t>2012</a:t>
            </a:r>
          </a:p>
          <a:p>
            <a:r>
              <a:rPr lang="tr-TR" altLang="tr-TR" b="1" dirty="0"/>
              <a:t>Kıbrıs </a:t>
            </a:r>
            <a:r>
              <a:rPr lang="tr-TR" altLang="tr-TR" b="1" dirty="0" err="1"/>
              <a:t>Dilekkaya</a:t>
            </a:r>
            <a:endParaRPr lang="tr-TR" altLang="tr-TR" b="1" dirty="0"/>
          </a:p>
        </p:txBody>
      </p:sp>
      <p:pic>
        <p:nvPicPr>
          <p:cNvPr id="6" name="Picture 9" descr="C:\Users\bilge\AppData\Local\Microsoft\Windows\Temporary Internet Files\Content.Word\P1130882_resiz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r="7448" b="8034"/>
          <a:stretch/>
        </p:blipFill>
        <p:spPr bwMode="auto">
          <a:xfrm>
            <a:off x="952859" y="3441961"/>
            <a:ext cx="3793324" cy="268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A group of people standing in front of a building&#10;&#10;Description generated with very high confidenc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7" r="17457"/>
          <a:stretch/>
        </p:blipFill>
        <p:spPr bwMode="auto">
          <a:xfrm>
            <a:off x="4860026" y="4800600"/>
            <a:ext cx="2164188" cy="134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6"/>
          <a:stretch/>
        </p:blipFill>
        <p:spPr bwMode="auto">
          <a:xfrm>
            <a:off x="4835062" y="3416355"/>
            <a:ext cx="2183519" cy="131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Users\bilge\Desktop\114_PANA\P11402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2" b="32901"/>
          <a:stretch/>
        </p:blipFill>
        <p:spPr bwMode="auto">
          <a:xfrm>
            <a:off x="944692" y="1646748"/>
            <a:ext cx="6081937" cy="169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Düz Bağlayıcı 9"/>
          <p:cNvCxnSpPr/>
          <p:nvPr/>
        </p:nvCxnSpPr>
        <p:spPr>
          <a:xfrm>
            <a:off x="7127776" y="1666875"/>
            <a:ext cx="0" cy="450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\\192.168.1.12\bmsdata\IŞIK\_ KERPICORG\2024\kerpiç 24\sunum\shor crete foto\WhatsApp Image 2024-09-09 at 17.53.43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029" y="4542031"/>
            <a:ext cx="2060623" cy="154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\\192.168.1.12\bmsdata\IŞIK\_ KERPICORG\2024\kerpiç 24\sunum\shor crete foto\WhatsApp Image 2024-09-09 at 17.53.44 (1)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9" r="12640"/>
          <a:stretch/>
        </p:blipFill>
        <p:spPr bwMode="auto">
          <a:xfrm>
            <a:off x="9379791" y="4565179"/>
            <a:ext cx="1993060" cy="152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\\192.168.1.12\bmsdata\IŞIK\_ KERPICORG\2024\kerpiç 24\sunum\shor crete foto\WhatsApp Image 2024-09-09 at 17.53.45 (1).jpe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7"/>
          <a:stretch/>
        </p:blipFill>
        <p:spPr bwMode="auto">
          <a:xfrm>
            <a:off x="7239600" y="1655915"/>
            <a:ext cx="4145729" cy="275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0290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C7B6E-6B93-6B15-B82F-F428CF42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33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7DE7B-29CF-182F-47C0-73DA10766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sp>
        <p:nvSpPr>
          <p:cNvPr id="4" name="Metin kutusu 3"/>
          <p:cNvSpPr txBox="1">
            <a:spLocks noChangeArrowheads="1"/>
          </p:cNvSpPr>
          <p:nvPr/>
        </p:nvSpPr>
        <p:spPr bwMode="auto">
          <a:xfrm>
            <a:off x="3933825" y="960537"/>
            <a:ext cx="6181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sz="3200" b="1" dirty="0"/>
              <a:t>TOPRAK YAPI ÖRNEKLERİ</a:t>
            </a:r>
            <a:endParaRPr lang="en-US" altLang="en-US" sz="3200" b="1" dirty="0"/>
          </a:p>
        </p:txBody>
      </p:sp>
      <p:pic>
        <p:nvPicPr>
          <p:cNvPr id="5" name="Resim 2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6"/>
          <a:stretch/>
        </p:blipFill>
        <p:spPr bwMode="auto">
          <a:xfrm>
            <a:off x="4239940" y="1622583"/>
            <a:ext cx="3094309" cy="456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etin kutusu 14"/>
          <p:cNvSpPr txBox="1">
            <a:spLocks noChangeArrowheads="1"/>
          </p:cNvSpPr>
          <p:nvPr/>
        </p:nvSpPr>
        <p:spPr bwMode="auto">
          <a:xfrm>
            <a:off x="7409529" y="1628775"/>
            <a:ext cx="44109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b="1" dirty="0"/>
              <a:t>2019 - Van, Muhtar Ofisi</a:t>
            </a:r>
          </a:p>
        </p:txBody>
      </p:sp>
      <p:pic>
        <p:nvPicPr>
          <p:cNvPr id="7" name="Resim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" r="7244"/>
          <a:stretch/>
        </p:blipFill>
        <p:spPr bwMode="auto">
          <a:xfrm>
            <a:off x="782307" y="3943586"/>
            <a:ext cx="3380117" cy="222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sim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8" t="11234" b="11409"/>
          <a:stretch/>
        </p:blipFill>
        <p:spPr bwMode="auto">
          <a:xfrm>
            <a:off x="784125" y="1614912"/>
            <a:ext cx="3378300" cy="223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sim 1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" t="32193" r="36425" b="2014"/>
          <a:stretch/>
        </p:blipFill>
        <p:spPr bwMode="auto">
          <a:xfrm>
            <a:off x="7419976" y="2076450"/>
            <a:ext cx="4088021" cy="409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3791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C7B6E-6B93-6B15-B82F-F428CF42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34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7DE7B-29CF-182F-47C0-73DA10766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sp>
        <p:nvSpPr>
          <p:cNvPr id="4" name="Metin kutusu 3"/>
          <p:cNvSpPr txBox="1">
            <a:spLocks noChangeArrowheads="1"/>
          </p:cNvSpPr>
          <p:nvPr/>
        </p:nvSpPr>
        <p:spPr bwMode="auto">
          <a:xfrm>
            <a:off x="3933825" y="960537"/>
            <a:ext cx="6181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sz="3200" b="1" dirty="0"/>
              <a:t>TOPRAK YAPI ÖRNEKLERİ</a:t>
            </a:r>
            <a:endParaRPr lang="en-US" altLang="en-US" sz="32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2" y="1532647"/>
            <a:ext cx="2664202" cy="263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" y="3892514"/>
            <a:ext cx="2500264" cy="244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022" y="3925746"/>
            <a:ext cx="3125203" cy="183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30"/>
          <p:cNvPicPr>
            <a:picLocks noChangeAspect="1" noChangeArrowheads="1"/>
          </p:cNvPicPr>
          <p:nvPr/>
        </p:nvPicPr>
        <p:blipFill>
          <a:blip r:embed="rId5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028" y="1598660"/>
            <a:ext cx="3482390" cy="196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C:\Documents\My  PICTURES\Y A P I L A R  BİLGE\0 seçme\sml 622 üstten duvarla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1566741"/>
            <a:ext cx="5257800" cy="341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6547279" y="5004910"/>
            <a:ext cx="52351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tr-TR" b="1" dirty="0">
                <a:solidFill>
                  <a:srgbClr val="000000"/>
                </a:solidFill>
                <a:latin typeface="Calibri" pitchFamily="34" charset="0"/>
              </a:rPr>
              <a:t>Plan 6 x 5 m= 30 m</a:t>
            </a:r>
            <a:r>
              <a:rPr lang="tr-TR" altLang="tr-TR" b="1" dirty="0">
                <a:solidFill>
                  <a:srgbClr val="000000"/>
                </a:solidFill>
                <a:latin typeface="Calibri" pitchFamily="34" charset="0"/>
              </a:rPr>
              <a:t>   </a:t>
            </a:r>
            <a:r>
              <a:rPr lang="en-US" altLang="tr-TR" b="1" dirty="0" err="1">
                <a:solidFill>
                  <a:srgbClr val="000000"/>
                </a:solidFill>
                <a:latin typeface="Calibri" pitchFamily="34" charset="0"/>
              </a:rPr>
              <a:t>Yükseklik</a:t>
            </a:r>
            <a:r>
              <a:rPr lang="en-US" altLang="tr-TR" b="1" dirty="0">
                <a:solidFill>
                  <a:srgbClr val="000000"/>
                </a:solidFill>
                <a:latin typeface="Calibri" pitchFamily="34" charset="0"/>
              </a:rPr>
              <a:t> 5x30= 150 m2</a:t>
            </a:r>
          </a:p>
          <a:p>
            <a:r>
              <a:rPr lang="en-US" altLang="tr-TR" b="1" dirty="0" err="1">
                <a:solidFill>
                  <a:srgbClr val="000000"/>
                </a:solidFill>
                <a:latin typeface="Calibri" pitchFamily="34" charset="0"/>
              </a:rPr>
              <a:t>Kalınlık</a:t>
            </a:r>
            <a:r>
              <a:rPr lang="en-US" altLang="tr-TR" b="1" dirty="0">
                <a:solidFill>
                  <a:srgbClr val="000000"/>
                </a:solidFill>
                <a:latin typeface="Calibri" pitchFamily="34" charset="0"/>
              </a:rPr>
              <a:t> 0,5 = </a:t>
            </a:r>
            <a:r>
              <a:rPr lang="en-US" altLang="tr-TR" b="1" dirty="0" err="1">
                <a:solidFill>
                  <a:srgbClr val="000000"/>
                </a:solidFill>
                <a:latin typeface="Calibri" pitchFamily="34" charset="0"/>
              </a:rPr>
              <a:t>Duvar</a:t>
            </a:r>
            <a:r>
              <a:rPr lang="en-US" altLang="tr-TR" b="1" dirty="0">
                <a:solidFill>
                  <a:srgbClr val="000000"/>
                </a:solidFill>
                <a:latin typeface="Calibri" pitchFamily="34" charset="0"/>
              </a:rPr>
              <a:t> 75 m3</a:t>
            </a:r>
          </a:p>
          <a:p>
            <a:r>
              <a:rPr lang="en-US" altLang="tr-TR" b="1" dirty="0" err="1">
                <a:solidFill>
                  <a:srgbClr val="000000"/>
                </a:solidFill>
                <a:latin typeface="Calibri" pitchFamily="34" charset="0"/>
              </a:rPr>
              <a:t>Püskürtme</a:t>
            </a:r>
            <a:r>
              <a:rPr lang="en-US" altLang="tr-TR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tr-TR" b="1" dirty="0" err="1">
                <a:solidFill>
                  <a:srgbClr val="000000"/>
                </a:solidFill>
                <a:latin typeface="Calibri" pitchFamily="34" charset="0"/>
              </a:rPr>
              <a:t>beton</a:t>
            </a:r>
            <a:r>
              <a:rPr lang="en-US" altLang="tr-TR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tr-TR" b="1" dirty="0" err="1">
                <a:solidFill>
                  <a:srgbClr val="000000"/>
                </a:solidFill>
                <a:latin typeface="Calibri" pitchFamily="34" charset="0"/>
              </a:rPr>
              <a:t>özelliği</a:t>
            </a:r>
            <a:r>
              <a:rPr lang="en-US" altLang="tr-TR" b="1" dirty="0">
                <a:solidFill>
                  <a:srgbClr val="000000"/>
                </a:solidFill>
                <a:latin typeface="Calibri" pitchFamily="34" charset="0"/>
              </a:rPr>
              <a:t> 15 m3/</a:t>
            </a:r>
            <a:r>
              <a:rPr lang="en-US" altLang="tr-TR" b="1" dirty="0" err="1">
                <a:solidFill>
                  <a:srgbClr val="000000"/>
                </a:solidFill>
                <a:latin typeface="Calibri" pitchFamily="34" charset="0"/>
              </a:rPr>
              <a:t>saat</a:t>
            </a:r>
            <a:r>
              <a:rPr lang="en-US" altLang="tr-TR" b="1" dirty="0">
                <a:solidFill>
                  <a:srgbClr val="000000"/>
                </a:solidFill>
                <a:latin typeface="Calibri" pitchFamily="34" charset="0"/>
              </a:rPr>
              <a:t> 75m3: 15= 5</a:t>
            </a:r>
          </a:p>
          <a:p>
            <a:r>
              <a:rPr lang="en-US" altLang="tr-TR" b="1" dirty="0" err="1">
                <a:solidFill>
                  <a:srgbClr val="000000"/>
                </a:solidFill>
                <a:latin typeface="Calibri" pitchFamily="34" charset="0"/>
              </a:rPr>
              <a:t>Bina</a:t>
            </a:r>
            <a:r>
              <a:rPr lang="en-US" altLang="tr-TR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tr-TR" b="1" dirty="0" err="1">
                <a:solidFill>
                  <a:srgbClr val="000000"/>
                </a:solidFill>
                <a:latin typeface="Calibri" pitchFamily="34" charset="0"/>
              </a:rPr>
              <a:t>inşaatı</a:t>
            </a:r>
            <a:r>
              <a:rPr lang="en-US" altLang="tr-TR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tr-TR" b="1" dirty="0" err="1">
                <a:solidFill>
                  <a:srgbClr val="000000"/>
                </a:solidFill>
                <a:latin typeface="Calibri" pitchFamily="34" charset="0"/>
              </a:rPr>
              <a:t>Süre</a:t>
            </a:r>
            <a:r>
              <a:rPr lang="en-US" altLang="tr-TR" b="1" dirty="0">
                <a:solidFill>
                  <a:srgbClr val="000000"/>
                </a:solidFill>
                <a:latin typeface="Calibri" pitchFamily="34" charset="0"/>
              </a:rPr>
              <a:t> 5 </a:t>
            </a:r>
            <a:r>
              <a:rPr lang="en-US" altLang="tr-TR" b="1" dirty="0" err="1">
                <a:solidFill>
                  <a:srgbClr val="000000"/>
                </a:solidFill>
                <a:latin typeface="Calibri" pitchFamily="34" charset="0"/>
              </a:rPr>
              <a:t>saat</a:t>
            </a:r>
            <a:r>
              <a:rPr lang="en-US" altLang="tr-TR" b="1" dirty="0">
                <a:solidFill>
                  <a:srgbClr val="000000"/>
                </a:solidFill>
                <a:latin typeface="Calibri" pitchFamily="34" charset="0"/>
              </a:rPr>
              <a:t> = </a:t>
            </a:r>
            <a:r>
              <a:rPr lang="en-US" altLang="tr-TR" b="1" dirty="0" err="1">
                <a:solidFill>
                  <a:srgbClr val="000000"/>
                </a:solidFill>
                <a:latin typeface="Calibri" pitchFamily="34" charset="0"/>
              </a:rPr>
              <a:t>bir</a:t>
            </a:r>
            <a:r>
              <a:rPr lang="en-US" altLang="tr-TR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tr-TR" b="1" dirty="0" err="1">
                <a:solidFill>
                  <a:srgbClr val="000000"/>
                </a:solidFill>
                <a:latin typeface="Calibri" pitchFamily="34" charset="0"/>
              </a:rPr>
              <a:t>gün</a:t>
            </a:r>
            <a:endParaRPr lang="en-US" altLang="tr-TR" b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098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C7B6E-6B93-6B15-B82F-F428CF42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35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7DE7B-29CF-182F-47C0-73DA10766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Prof </a:t>
            </a:r>
            <a:r>
              <a:rPr lang="en-US" dirty="0" err="1"/>
              <a:t>Dr</a:t>
            </a:r>
            <a:r>
              <a:rPr lang="en-US" dirty="0"/>
              <a:t> Bilge IŞIK isik.bilge@gmail.com www.kerpic.org</a:t>
            </a:r>
          </a:p>
          <a:p>
            <a:r>
              <a:rPr lang="en-US" dirty="0"/>
              <a:t>UNESCO ICOMOS ISCEAH </a:t>
            </a:r>
            <a:r>
              <a:rPr lang="en-US" dirty="0" err="1"/>
              <a:t>Bilim</a:t>
            </a:r>
            <a:r>
              <a:rPr lang="en-US" dirty="0"/>
              <a:t> </a:t>
            </a:r>
            <a:r>
              <a:rPr lang="en-US" dirty="0" err="1"/>
              <a:t>Kurulu</a:t>
            </a:r>
            <a:r>
              <a:rPr lang="en-US" dirty="0"/>
              <a:t> </a:t>
            </a:r>
            <a:r>
              <a:rPr lang="en-US" dirty="0" err="1"/>
              <a:t>Türkiye</a:t>
            </a:r>
            <a:r>
              <a:rPr lang="en-US" dirty="0"/>
              <a:t> </a:t>
            </a:r>
            <a:r>
              <a:rPr lang="en-US" dirty="0" err="1"/>
              <a:t>temsilcisi</a:t>
            </a:r>
            <a:endParaRPr lang="en-US" dirty="0"/>
          </a:p>
          <a:p>
            <a:r>
              <a:rPr lang="en-US" dirty="0"/>
              <a:t>1970 DGSA (</a:t>
            </a:r>
            <a:r>
              <a:rPr lang="en-US" dirty="0" err="1"/>
              <a:t>y.mimar</a:t>
            </a:r>
            <a:r>
              <a:rPr lang="en-US" dirty="0"/>
              <a:t>)</a:t>
            </a:r>
          </a:p>
        </p:txBody>
      </p:sp>
      <p:sp>
        <p:nvSpPr>
          <p:cNvPr id="4" name="Metin kutusu 3"/>
          <p:cNvSpPr txBox="1">
            <a:spLocks noChangeArrowheads="1"/>
          </p:cNvSpPr>
          <p:nvPr/>
        </p:nvSpPr>
        <p:spPr bwMode="auto">
          <a:xfrm>
            <a:off x="3933825" y="960537"/>
            <a:ext cx="6181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sz="3200" b="1" dirty="0"/>
              <a:t>TOPRAK YAPI ÖRNEKLERİ</a:t>
            </a:r>
            <a:endParaRPr lang="en-US" altLang="en-US" sz="3200" b="1" dirty="0"/>
          </a:p>
        </p:txBody>
      </p:sp>
      <p:pic>
        <p:nvPicPr>
          <p:cNvPr id="5" name="Resim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3"/>
          <a:stretch>
            <a:fillRect/>
          </a:stretch>
        </p:blipFill>
        <p:spPr bwMode="auto">
          <a:xfrm>
            <a:off x="551923" y="1608170"/>
            <a:ext cx="6439428" cy="442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etin kutusu 5"/>
          <p:cNvSpPr txBox="1">
            <a:spLocks noChangeArrowheads="1"/>
          </p:cNvSpPr>
          <p:nvPr/>
        </p:nvSpPr>
        <p:spPr bwMode="auto">
          <a:xfrm>
            <a:off x="7115175" y="2305050"/>
            <a:ext cx="4629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b="1" dirty="0"/>
              <a:t>2022</a:t>
            </a:r>
            <a:endParaRPr lang="en-US" altLang="en-US" b="1" dirty="0"/>
          </a:p>
          <a:p>
            <a:r>
              <a:rPr lang="tr-TR" altLang="en-US" b="1" dirty="0"/>
              <a:t>Perma Doğa </a:t>
            </a:r>
            <a:r>
              <a:rPr lang="tr-TR" altLang="en-US" b="1" dirty="0" err="1"/>
              <a:t>Anaokulu,Bahçeşehir</a:t>
            </a:r>
            <a:r>
              <a:rPr lang="tr-TR" altLang="en-US" b="1" dirty="0"/>
              <a:t> </a:t>
            </a:r>
            <a:endParaRPr lang="en-US" altLang="en-US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691" y="3038475"/>
            <a:ext cx="4027747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5618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C7B6E-6B93-6B15-B82F-F428CF42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36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7DE7B-29CF-182F-47C0-73DA10766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sp>
        <p:nvSpPr>
          <p:cNvPr id="4" name="Metin kutusu 3"/>
          <p:cNvSpPr txBox="1">
            <a:spLocks noChangeArrowheads="1"/>
          </p:cNvSpPr>
          <p:nvPr/>
        </p:nvSpPr>
        <p:spPr bwMode="auto">
          <a:xfrm>
            <a:off x="3933825" y="960537"/>
            <a:ext cx="6181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sz="3200" b="1" dirty="0"/>
              <a:t>TOPRAK YAPI ÖRNEKLERİ</a:t>
            </a:r>
            <a:endParaRPr lang="en-US" altLang="en-US" sz="3200" b="1" dirty="0"/>
          </a:p>
        </p:txBody>
      </p:sp>
      <p:pic>
        <p:nvPicPr>
          <p:cNvPr id="5" name="Content Placeholder 5" descr="C:\Documents\My  PICTURES\Y A P I L A R\US 0708 öğrenci\DSCN1053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2" t="14680" r="12410" b="25913"/>
          <a:stretch/>
        </p:blipFill>
        <p:spPr bwMode="auto">
          <a:xfrm>
            <a:off x="3514724" y="4238625"/>
            <a:ext cx="3565513" cy="199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 descr="C:\Documents\My  PICTURES\Y A P I L A R\easten US\easton\000172.JP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9" t="9346" r="16586"/>
          <a:stretch/>
        </p:blipFill>
        <p:spPr bwMode="auto">
          <a:xfrm>
            <a:off x="3526087" y="1495425"/>
            <a:ext cx="3572672" cy="265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C:\Documents\My  PICTURES\Y A P I L A R\çin\IMG_4600 (Custom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9578" r="1722"/>
          <a:stretch/>
        </p:blipFill>
        <p:spPr bwMode="auto">
          <a:xfrm>
            <a:off x="561975" y="4229100"/>
            <a:ext cx="2864827" cy="200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etin kutusu 3"/>
          <p:cNvSpPr txBox="1">
            <a:spLocks noChangeArrowheads="1"/>
          </p:cNvSpPr>
          <p:nvPr/>
        </p:nvSpPr>
        <p:spPr bwMode="auto">
          <a:xfrm>
            <a:off x="540548" y="1419225"/>
            <a:ext cx="71937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sz="2000" b="1" dirty="0"/>
              <a:t>ÇİN, MEKSİKA</a:t>
            </a:r>
          </a:p>
          <a:p>
            <a:r>
              <a:rPr lang="tr-TR" altLang="en-US" sz="2000" b="1" dirty="0"/>
              <a:t>ABD – NAPA Vadisi</a:t>
            </a:r>
          </a:p>
          <a:p>
            <a:r>
              <a:rPr lang="tr-TR" altLang="en-US" sz="2000" b="1" dirty="0"/>
              <a:t>İRAN</a:t>
            </a:r>
          </a:p>
        </p:txBody>
      </p:sp>
      <p:pic>
        <p:nvPicPr>
          <p:cNvPr id="9" name="Picture 2" descr="C:\Users\bms7\Downloads\WhatsApp Image 2024-12-02 at 17.49.29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1504950"/>
            <a:ext cx="4381500" cy="472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etin kutusu 3"/>
          <p:cNvSpPr txBox="1">
            <a:spLocks noChangeArrowheads="1"/>
          </p:cNvSpPr>
          <p:nvPr/>
        </p:nvSpPr>
        <p:spPr bwMode="auto">
          <a:xfrm>
            <a:off x="621110" y="5818287"/>
            <a:ext cx="20554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b="1" dirty="0">
                <a:solidFill>
                  <a:schemeClr val="bg1"/>
                </a:solidFill>
              </a:rPr>
              <a:t>ÇİN</a:t>
            </a:r>
          </a:p>
        </p:txBody>
      </p:sp>
      <p:sp>
        <p:nvSpPr>
          <p:cNvPr id="11" name="Metin kutusu 3"/>
          <p:cNvSpPr txBox="1">
            <a:spLocks noChangeArrowheads="1"/>
          </p:cNvSpPr>
          <p:nvPr/>
        </p:nvSpPr>
        <p:spPr bwMode="auto">
          <a:xfrm>
            <a:off x="3607346" y="3810000"/>
            <a:ext cx="38221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b="1" dirty="0">
                <a:solidFill>
                  <a:schemeClr val="bg1"/>
                </a:solidFill>
              </a:rPr>
              <a:t>AMERİKA – NAPA Vadisi</a:t>
            </a:r>
          </a:p>
        </p:txBody>
      </p:sp>
      <p:sp>
        <p:nvSpPr>
          <p:cNvPr id="12" name="Metin kutusu 3"/>
          <p:cNvSpPr txBox="1">
            <a:spLocks noChangeArrowheads="1"/>
          </p:cNvSpPr>
          <p:nvPr/>
        </p:nvSpPr>
        <p:spPr bwMode="auto">
          <a:xfrm>
            <a:off x="3555529" y="5832698"/>
            <a:ext cx="20554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b="1" dirty="0">
                <a:solidFill>
                  <a:schemeClr val="bg1"/>
                </a:solidFill>
              </a:rPr>
              <a:t>MEKSİKA</a:t>
            </a:r>
          </a:p>
        </p:txBody>
      </p:sp>
      <p:sp>
        <p:nvSpPr>
          <p:cNvPr id="13" name="Metin kutusu 3"/>
          <p:cNvSpPr txBox="1">
            <a:spLocks noChangeArrowheads="1"/>
          </p:cNvSpPr>
          <p:nvPr/>
        </p:nvSpPr>
        <p:spPr bwMode="auto">
          <a:xfrm>
            <a:off x="7229078" y="5813648"/>
            <a:ext cx="20554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b="1" dirty="0">
                <a:solidFill>
                  <a:schemeClr val="bg1"/>
                </a:solidFill>
              </a:rPr>
              <a:t>İRAN</a:t>
            </a:r>
          </a:p>
        </p:txBody>
      </p:sp>
      <p:pic>
        <p:nvPicPr>
          <p:cNvPr id="14" name="Picture 2" descr="A picture containing text, map&#10;&#10;Description generated with very high confidenc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r="4724"/>
          <a:stretch/>
        </p:blipFill>
        <p:spPr bwMode="auto">
          <a:xfrm>
            <a:off x="565670" y="2408811"/>
            <a:ext cx="2872531" cy="174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932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C7B6E-6B93-6B15-B82F-F428CF42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37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7DE7B-29CF-182F-47C0-73DA10766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sp>
        <p:nvSpPr>
          <p:cNvPr id="4" name="Metin kutusu 3"/>
          <p:cNvSpPr txBox="1">
            <a:spLocks noChangeArrowheads="1"/>
          </p:cNvSpPr>
          <p:nvPr/>
        </p:nvSpPr>
        <p:spPr bwMode="auto">
          <a:xfrm>
            <a:off x="3933825" y="960537"/>
            <a:ext cx="6181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sz="3200" b="1" dirty="0"/>
              <a:t>TOPRAK YAPI ÖRNEKLERİ</a:t>
            </a:r>
            <a:endParaRPr lang="en-US" altLang="en-US" sz="3200" b="1" dirty="0"/>
          </a:p>
        </p:txBody>
      </p:sp>
      <p:pic>
        <p:nvPicPr>
          <p:cNvPr id="5" name="Resim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7"/>
          <a:stretch/>
        </p:blipFill>
        <p:spPr bwMode="auto">
          <a:xfrm>
            <a:off x="249407" y="1962150"/>
            <a:ext cx="7213672" cy="423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etin kutusu 3"/>
          <p:cNvSpPr txBox="1">
            <a:spLocks noChangeArrowheads="1"/>
          </p:cNvSpPr>
          <p:nvPr/>
        </p:nvSpPr>
        <p:spPr bwMode="auto">
          <a:xfrm>
            <a:off x="245273" y="1552575"/>
            <a:ext cx="71937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fi-FI" altLang="en-US" b="1" dirty="0"/>
              <a:t>1995 - ABD, NAPA Valley Villa</a:t>
            </a:r>
            <a:r>
              <a:rPr lang="tr-TR" altLang="en-US" b="1" dirty="0"/>
              <a:t>, </a:t>
            </a:r>
            <a:r>
              <a:rPr lang="fi-FI" altLang="en-US" b="1" dirty="0"/>
              <a:t>Avustralya, Villa</a:t>
            </a:r>
            <a:endParaRPr lang="en-US" altLang="en-US" b="1" dirty="0"/>
          </a:p>
        </p:txBody>
      </p:sp>
      <p:pic>
        <p:nvPicPr>
          <p:cNvPr id="7" name="Picture 7" descr="C:\Documents\My  PICTURES\G E Z İ L E R\sydney 050119\0602 kıbrıs_sydney kerpic\16k 582batı 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8" t="30112" b="11819"/>
          <a:stretch/>
        </p:blipFill>
        <p:spPr bwMode="auto">
          <a:xfrm>
            <a:off x="7534276" y="1552575"/>
            <a:ext cx="4400774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C:\Documents\My  PICTURES\G E Z İ L E R\sydney 050119\0602 kıbrıs_sydney kerpic\d26k 565sal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65" y="3872591"/>
            <a:ext cx="2138794" cy="235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Documents\My  PICTURES\G E Z İ L E R\sydney 050119\0602 kıbrıs_sydney kerpic\d28k 549 salon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028" y="3870986"/>
            <a:ext cx="2145103" cy="23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34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C7B6E-6B93-6B15-B82F-F428CF42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38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7DE7B-29CF-182F-47C0-73DA10766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sp>
        <p:nvSpPr>
          <p:cNvPr id="4" name="Metin kutusu 3"/>
          <p:cNvSpPr txBox="1">
            <a:spLocks noChangeArrowheads="1"/>
          </p:cNvSpPr>
          <p:nvPr/>
        </p:nvSpPr>
        <p:spPr bwMode="auto">
          <a:xfrm>
            <a:off x="3933825" y="960537"/>
            <a:ext cx="6181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sz="3200" b="1" dirty="0"/>
              <a:t>TOPRAK YAPI ÖRNEKLERİ</a:t>
            </a:r>
            <a:endParaRPr lang="en-US" altLang="en-US" sz="3200" b="1" dirty="0"/>
          </a:p>
        </p:txBody>
      </p:sp>
      <p:pic>
        <p:nvPicPr>
          <p:cNvPr id="5" name="Picture 2" descr="Children's Surgical Hospital / Renzo Piano Building Workshop + Studio TAMassociati  - Exterior Photography, Gard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7" b="23688"/>
          <a:stretch/>
        </p:blipFill>
        <p:spPr bwMode="auto">
          <a:xfrm>
            <a:off x="488951" y="1560045"/>
            <a:ext cx="6818585" cy="247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etin kutusu 3"/>
          <p:cNvSpPr txBox="1">
            <a:spLocks noChangeArrowheads="1"/>
          </p:cNvSpPr>
          <p:nvPr/>
        </p:nvSpPr>
        <p:spPr bwMode="auto">
          <a:xfrm>
            <a:off x="7400924" y="1996547"/>
            <a:ext cx="44005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b="1" dirty="0"/>
              <a:t>HASTANE • ENTEBBE, UGANDA</a:t>
            </a:r>
          </a:p>
          <a:p>
            <a:r>
              <a:rPr lang="en-US" altLang="en-US" b="1" dirty="0" err="1"/>
              <a:t>Mimarlar</a:t>
            </a:r>
            <a:r>
              <a:rPr lang="en-US" altLang="en-US" b="1" dirty="0"/>
              <a:t>: Renzo Piano Building</a:t>
            </a:r>
          </a:p>
          <a:p>
            <a:r>
              <a:rPr lang="en-US" altLang="en-US" b="1" dirty="0"/>
              <a:t>Alan: 9695 m² </a:t>
            </a:r>
            <a:r>
              <a:rPr lang="en-US" altLang="en-US" b="1" dirty="0" err="1"/>
              <a:t>Yıl</a:t>
            </a:r>
            <a:r>
              <a:rPr lang="en-US" altLang="en-US" b="1" dirty="0"/>
              <a:t>: 2020</a:t>
            </a:r>
          </a:p>
        </p:txBody>
      </p:sp>
      <p:pic>
        <p:nvPicPr>
          <p:cNvPr id="7" name="Content Placeholder 5" descr="8 ww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/>
          <a:stretch/>
        </p:blipFill>
        <p:spPr bwMode="auto">
          <a:xfrm>
            <a:off x="7398625" y="2981326"/>
            <a:ext cx="4110178" cy="315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C:\Documents\My  PICTURES\Y A P I L A R\au KERPİÇ - FOTO\Lauristan Girls School - Science and Resource Center in Melbourne, Australia-cropl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" t="9267" r="10733" b="22743"/>
          <a:stretch/>
        </p:blipFill>
        <p:spPr bwMode="auto">
          <a:xfrm>
            <a:off x="474631" y="4105275"/>
            <a:ext cx="4078458" cy="201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 descr="C:\Documents and Settings\bilge\Desktop\earth structures\re earth structures\t73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248" y="4106412"/>
            <a:ext cx="2660427" cy="20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4386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E5FA9A-2CE0-4EBC-085E-9BEC02C6A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39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27E5CA-1777-1767-A228-A2410EBB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Prof </a:t>
            </a:r>
            <a:r>
              <a:rPr lang="en-US" dirty="0" err="1"/>
              <a:t>Dr</a:t>
            </a:r>
            <a:r>
              <a:rPr lang="en-US" dirty="0"/>
              <a:t> Bilge IŞIK isik.bilge@gmail.com www.kerpic.org</a:t>
            </a:r>
          </a:p>
          <a:p>
            <a:r>
              <a:rPr lang="en-US" dirty="0"/>
              <a:t>UNESCO ICOMOS ISCEAH </a:t>
            </a:r>
            <a:r>
              <a:rPr lang="en-US" dirty="0" err="1"/>
              <a:t>Bilim</a:t>
            </a:r>
            <a:r>
              <a:rPr lang="en-US" dirty="0"/>
              <a:t> </a:t>
            </a:r>
            <a:r>
              <a:rPr lang="en-US" dirty="0" err="1"/>
              <a:t>Kurulu</a:t>
            </a:r>
            <a:r>
              <a:rPr lang="en-US" dirty="0"/>
              <a:t> </a:t>
            </a:r>
            <a:r>
              <a:rPr lang="en-US" dirty="0" err="1"/>
              <a:t>Türkiye</a:t>
            </a:r>
            <a:r>
              <a:rPr lang="en-US" dirty="0"/>
              <a:t> </a:t>
            </a:r>
            <a:r>
              <a:rPr lang="en-US" dirty="0" err="1"/>
              <a:t>temsilcisi</a:t>
            </a:r>
            <a:endParaRPr lang="en-US" dirty="0"/>
          </a:p>
          <a:p>
            <a:r>
              <a:rPr lang="en-US" dirty="0"/>
              <a:t>1970 DGSA (</a:t>
            </a:r>
            <a:r>
              <a:rPr lang="en-US" dirty="0" err="1"/>
              <a:t>y.mimar</a:t>
            </a:r>
            <a:r>
              <a:rPr lang="en-US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6DDBE6-6DD1-848E-367E-610B534F190E}"/>
              </a:ext>
            </a:extLst>
          </p:cNvPr>
          <p:cNvSpPr txBox="1"/>
          <p:nvPr/>
        </p:nvSpPr>
        <p:spPr>
          <a:xfrm>
            <a:off x="1934817" y="1117376"/>
            <a:ext cx="8322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925" indent="-288925" algn="ctr" eaLnBrk="1" hangingPunct="1"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sz="2800" dirty="0">
                <a:solidFill>
                  <a:srgbClr val="C59157"/>
                </a:solidFill>
                <a:latin typeface="Impact" pitchFamily="34" charset="0"/>
              </a:rPr>
              <a:t>TÜBİTAK INTAG TOKİ 622 PROJE – 1995-2025</a:t>
            </a:r>
          </a:p>
        </p:txBody>
      </p:sp>
      <p:pic>
        <p:nvPicPr>
          <p:cNvPr id="9" name="Picture 2" descr="\\192.168.1.12\bmsdata\IŞIK\_ KERPICORG\_Kerpic 2025\16 Nisan 2025_30. Yıl Etkinliği\KerpicTubitak622gr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4"/>
          <a:stretch/>
        </p:blipFill>
        <p:spPr bwMode="auto">
          <a:xfrm>
            <a:off x="1535113" y="1581150"/>
            <a:ext cx="8970962" cy="450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con&#10;&#10;Description automatically generated">
            <a:extLst>
              <a:ext uri="{FF2B5EF4-FFF2-40B4-BE49-F238E27FC236}">
                <a16:creationId xmlns:a16="http://schemas.microsoft.com/office/drawing/2014/main" id="{99100EE2-31D9-EB43-B24F-016C6DB802F3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17152" t="11202" r="19471" b="12753"/>
          <a:stretch/>
        </p:blipFill>
        <p:spPr>
          <a:xfrm>
            <a:off x="5620220" y="5286033"/>
            <a:ext cx="760619" cy="92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42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0C8E45-00F7-77C1-6D88-0C7727246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F8E7D4-8D4F-ECF8-9A6D-C59137E743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pic>
        <p:nvPicPr>
          <p:cNvPr id="4" name="Picture 3" descr="\\192.168.1.12\bmsdata\IŞIK\_ KERPICORG\_Kerpic 2021\KERPİÇ FOTOĞRAFLAR\622foto\DSCF2226.JPG">
            <a:extLst>
              <a:ext uri="{FF2B5EF4-FFF2-40B4-BE49-F238E27FC236}">
                <a16:creationId xmlns:a16="http://schemas.microsoft.com/office/drawing/2014/main" id="{425E7109-6DC4-8C4D-A7C5-7A5F367D0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01" y="958306"/>
            <a:ext cx="7852756" cy="52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57FC91-914C-D16B-BC69-09AEDC53FE38}"/>
              </a:ext>
            </a:extLst>
          </p:cNvPr>
          <p:cNvSpPr txBox="1"/>
          <p:nvPr/>
        </p:nvSpPr>
        <p:spPr>
          <a:xfrm>
            <a:off x="8905462" y="2560636"/>
            <a:ext cx="307450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1996 HABİTAT II</a:t>
            </a:r>
          </a:p>
          <a:p>
            <a:r>
              <a:rPr lang="tr-TR" sz="2800" b="1" dirty="0"/>
              <a:t>Enstitü Toplantısı</a:t>
            </a:r>
          </a:p>
          <a:p>
            <a:endParaRPr lang="tr-TR" dirty="0"/>
          </a:p>
          <a:p>
            <a:r>
              <a:rPr lang="tr-TR" b="1" dirty="0"/>
              <a:t>ICOMOS ISCEAH, Fransa</a:t>
            </a:r>
          </a:p>
          <a:p>
            <a:r>
              <a:rPr lang="tr-TR" b="1" dirty="0" err="1"/>
              <a:t>CRATerre</a:t>
            </a:r>
            <a:r>
              <a:rPr lang="tr-TR" b="1" dirty="0"/>
              <a:t>, Fransa</a:t>
            </a:r>
          </a:p>
          <a:p>
            <a:r>
              <a:rPr lang="tr-TR" b="1" dirty="0" err="1"/>
              <a:t>Dachverband</a:t>
            </a:r>
            <a:r>
              <a:rPr lang="tr-TR" b="1" dirty="0"/>
              <a:t> </a:t>
            </a:r>
            <a:r>
              <a:rPr lang="tr-TR" b="1" dirty="0" err="1"/>
              <a:t>Lehm</a:t>
            </a:r>
            <a:r>
              <a:rPr lang="tr-TR" b="1" dirty="0"/>
              <a:t>, Almanya</a:t>
            </a:r>
          </a:p>
          <a:p>
            <a:r>
              <a:rPr lang="tr-TR" b="1" dirty="0" err="1"/>
              <a:t>EarthUSA</a:t>
            </a:r>
            <a:r>
              <a:rPr lang="tr-TR" b="1" dirty="0"/>
              <a:t>, Amerika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04004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C7D810-3E2B-CF51-1173-75E2839FB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8FAAB8-F3B0-6C79-12D8-10572E829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pic>
        <p:nvPicPr>
          <p:cNvPr id="5" name="Picture 2" descr="C:\Users\bms7\AppData\Local\Temp\Rar$DRa21992.8932\20250414_KERPIC KONFERANS ANTETLERI_page-0001.jpg">
            <a:extLst>
              <a:ext uri="{FF2B5EF4-FFF2-40B4-BE49-F238E27FC236}">
                <a16:creationId xmlns:a16="http://schemas.microsoft.com/office/drawing/2014/main" id="{5804682C-2A86-817D-5559-07A86E3F0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"/>
          <a:stretch/>
        </p:blipFill>
        <p:spPr bwMode="auto">
          <a:xfrm>
            <a:off x="707828" y="1344015"/>
            <a:ext cx="3519663" cy="476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bms7\AppData\Local\Temp\Rar$DRa21992.8932\20250414_KERPIC KONFERANS ANTETLERI_page-0002.jpg">
            <a:extLst>
              <a:ext uri="{FF2B5EF4-FFF2-40B4-BE49-F238E27FC236}">
                <a16:creationId xmlns:a16="http://schemas.microsoft.com/office/drawing/2014/main" id="{7A6E1A19-1154-7875-77D3-CFF57EA90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"/>
          <a:stretch/>
        </p:blipFill>
        <p:spPr bwMode="auto">
          <a:xfrm>
            <a:off x="4411142" y="1344015"/>
            <a:ext cx="3519663" cy="476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5">
            <a:extLst>
              <a:ext uri="{FF2B5EF4-FFF2-40B4-BE49-F238E27FC236}">
                <a16:creationId xmlns:a16="http://schemas.microsoft.com/office/drawing/2014/main" id="{3C74E9B1-881C-6141-D141-EF28E18A6D6A}"/>
              </a:ext>
            </a:extLst>
          </p:cNvPr>
          <p:cNvSpPr txBox="1"/>
          <p:nvPr/>
        </p:nvSpPr>
        <p:spPr>
          <a:xfrm>
            <a:off x="8114456" y="1381162"/>
            <a:ext cx="3823544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Prof</a:t>
            </a:r>
            <a:r>
              <a:rPr lang="tr-TR" sz="1200" dirty="0"/>
              <a:t>. </a:t>
            </a:r>
            <a:r>
              <a:rPr lang="en-US" sz="1200" dirty="0" err="1"/>
              <a:t>Dr</a:t>
            </a:r>
            <a:r>
              <a:rPr lang="tr-TR" sz="1200" dirty="0"/>
              <a:t>.</a:t>
            </a:r>
            <a:r>
              <a:rPr lang="en-US" sz="1200" dirty="0"/>
              <a:t> Bilge IŞIK</a:t>
            </a:r>
            <a:r>
              <a:rPr lang="tr-TR" sz="1200" dirty="0"/>
              <a:t> </a:t>
            </a:r>
            <a:r>
              <a:rPr lang="en-US" sz="1200" dirty="0">
                <a:hlinkClick r:id="rId4"/>
              </a:rPr>
              <a:t>isik.bilge@gmail.com</a:t>
            </a:r>
            <a:r>
              <a:rPr lang="tr-TR" sz="1200" dirty="0"/>
              <a:t> </a:t>
            </a:r>
            <a:r>
              <a:rPr lang="en-US" sz="1200" dirty="0">
                <a:hlinkClick r:id="rId5"/>
              </a:rPr>
              <a:t>www.kerpic.org</a:t>
            </a:r>
            <a:r>
              <a:rPr lang="tr-TR" sz="1200" dirty="0"/>
              <a:t> </a:t>
            </a:r>
          </a:p>
          <a:p>
            <a:r>
              <a:rPr lang="en-US" sz="1200" dirty="0"/>
              <a:t>UNESCO ICOMOS ISCEAH </a:t>
            </a:r>
            <a:r>
              <a:rPr lang="en-US" sz="1200" dirty="0" err="1"/>
              <a:t>Bilim</a:t>
            </a:r>
            <a:r>
              <a:rPr lang="en-US" sz="1200" dirty="0"/>
              <a:t> </a:t>
            </a:r>
            <a:r>
              <a:rPr lang="en-US" sz="1200" dirty="0" err="1"/>
              <a:t>Kurulu</a:t>
            </a:r>
            <a:r>
              <a:rPr lang="en-US" sz="1200" dirty="0"/>
              <a:t> </a:t>
            </a:r>
            <a:r>
              <a:rPr lang="en-US" sz="1200" dirty="0" err="1"/>
              <a:t>Türkiye</a:t>
            </a:r>
            <a:r>
              <a:rPr lang="en-US" sz="1200" dirty="0"/>
              <a:t> temsilcisi1970 DGSA (</a:t>
            </a:r>
            <a:r>
              <a:rPr lang="en-US" sz="1200" dirty="0" err="1"/>
              <a:t>y.mimar</a:t>
            </a:r>
            <a:r>
              <a:rPr lang="en-US" sz="1200" dirty="0"/>
              <a:t>) </a:t>
            </a:r>
            <a:endParaRPr lang="tr-TR" sz="1200" dirty="0"/>
          </a:p>
          <a:p>
            <a:endParaRPr lang="tr-TR" sz="1200" dirty="0"/>
          </a:p>
          <a:p>
            <a:r>
              <a:rPr lang="en-US" sz="1100" dirty="0"/>
              <a:t>1975-78 </a:t>
            </a:r>
            <a:r>
              <a:rPr lang="en-US" sz="1100" dirty="0" err="1"/>
              <a:t>YıldızTeknikUni</a:t>
            </a:r>
            <a:r>
              <a:rPr lang="tr-TR" sz="1100" dirty="0"/>
              <a:t>, </a:t>
            </a:r>
          </a:p>
          <a:p>
            <a:r>
              <a:rPr lang="en-US" sz="1100" dirty="0"/>
              <a:t>1978-2010 İTÜ;</a:t>
            </a:r>
            <a:r>
              <a:rPr lang="tr-TR" sz="1100" dirty="0"/>
              <a:t> </a:t>
            </a:r>
          </a:p>
          <a:p>
            <a:r>
              <a:rPr lang="en-US" sz="1100" dirty="0"/>
              <a:t>1998 </a:t>
            </a:r>
            <a:r>
              <a:rPr lang="en-US" sz="1100" dirty="0" err="1"/>
              <a:t>Yeditepe</a:t>
            </a:r>
            <a:r>
              <a:rPr lang="en-US" sz="1100" dirty="0"/>
              <a:t> </a:t>
            </a:r>
            <a:r>
              <a:rPr lang="en-US" sz="1100" dirty="0" err="1"/>
              <a:t>Üni</a:t>
            </a:r>
            <a:r>
              <a:rPr lang="en-US" sz="1100" dirty="0"/>
              <a:t>; </a:t>
            </a:r>
            <a:endParaRPr lang="tr-TR" sz="1100" dirty="0"/>
          </a:p>
          <a:p>
            <a:r>
              <a:rPr lang="en-US" sz="1100" dirty="0"/>
              <a:t>2007-12 UKÜ-</a:t>
            </a:r>
            <a:r>
              <a:rPr lang="en-US" sz="1100" dirty="0" err="1"/>
              <a:t>Kıbrıs</a:t>
            </a:r>
            <a:r>
              <a:rPr lang="en-US" sz="1100" dirty="0"/>
              <a:t>; </a:t>
            </a:r>
            <a:endParaRPr lang="tr-TR" sz="1100" dirty="0"/>
          </a:p>
          <a:p>
            <a:pPr marL="228600" indent="-228600">
              <a:buAutoNum type="arabicPlain" startAt="2016"/>
            </a:pPr>
            <a:r>
              <a:rPr lang="en-US" sz="1100" dirty="0"/>
              <a:t> </a:t>
            </a:r>
            <a:r>
              <a:rPr lang="en-US" sz="1100" dirty="0" err="1"/>
              <a:t>Altınbaş</a:t>
            </a:r>
            <a:r>
              <a:rPr lang="en-US" sz="1100" dirty="0"/>
              <a:t> </a:t>
            </a:r>
            <a:r>
              <a:rPr lang="en-US" sz="1100" dirty="0" err="1"/>
              <a:t>Üni</a:t>
            </a:r>
            <a:r>
              <a:rPr lang="en-US" sz="1100" dirty="0"/>
              <a:t>.</a:t>
            </a:r>
            <a:endParaRPr lang="tr-TR" sz="1100" dirty="0"/>
          </a:p>
          <a:p>
            <a:r>
              <a:rPr lang="en-US" sz="1100" dirty="0"/>
              <a:t>2012-17</a:t>
            </a:r>
            <a:r>
              <a:rPr lang="tr-TR" sz="1100" dirty="0"/>
              <a:t> </a:t>
            </a:r>
            <a:r>
              <a:rPr lang="en-US" sz="1100" dirty="0" err="1"/>
              <a:t>İst.AydınÜni</a:t>
            </a:r>
            <a:endParaRPr lang="tr-TR" sz="1100" dirty="0"/>
          </a:p>
          <a:p>
            <a:r>
              <a:rPr lang="en-US" sz="1100" dirty="0"/>
              <a:t>2017-20</a:t>
            </a:r>
            <a:r>
              <a:rPr lang="tr-TR" sz="1100" dirty="0"/>
              <a:t> </a:t>
            </a:r>
            <a:r>
              <a:rPr lang="en-US" sz="1100" dirty="0" err="1"/>
              <a:t>Hasan</a:t>
            </a:r>
            <a:r>
              <a:rPr lang="en-US" sz="1100" dirty="0"/>
              <a:t> </a:t>
            </a:r>
            <a:r>
              <a:rPr lang="en-US" sz="1100" dirty="0" err="1"/>
              <a:t>Kalyoncu</a:t>
            </a:r>
            <a:r>
              <a:rPr lang="en-US" sz="1100" dirty="0"/>
              <a:t> </a:t>
            </a:r>
            <a:r>
              <a:rPr lang="en-US" sz="1100" dirty="0" err="1"/>
              <a:t>Üni</a:t>
            </a:r>
            <a:r>
              <a:rPr lang="en-US" sz="1100" dirty="0"/>
              <a:t> Gaziantep</a:t>
            </a:r>
            <a:endParaRPr lang="tr-TR" sz="1100" dirty="0"/>
          </a:p>
          <a:p>
            <a:r>
              <a:rPr lang="en-US" sz="1100" dirty="0"/>
              <a:t>2019- </a:t>
            </a:r>
            <a:r>
              <a:rPr lang="en-US" sz="1100" dirty="0" err="1"/>
              <a:t>Medipol</a:t>
            </a:r>
            <a:r>
              <a:rPr lang="en-US" sz="1100" dirty="0"/>
              <a:t> </a:t>
            </a:r>
            <a:r>
              <a:rPr lang="en-US" sz="1100" dirty="0" err="1"/>
              <a:t>Üni</a:t>
            </a:r>
            <a:r>
              <a:rPr lang="en-US" sz="1100" dirty="0"/>
              <a:t> </a:t>
            </a:r>
            <a:r>
              <a:rPr lang="en-US" sz="1100" dirty="0" err="1"/>
              <a:t>Ist</a:t>
            </a:r>
            <a:endParaRPr lang="tr-TR" sz="1100" dirty="0"/>
          </a:p>
          <a:p>
            <a:endParaRPr lang="tr-TR" sz="1200" b="1" dirty="0"/>
          </a:p>
          <a:p>
            <a:r>
              <a:rPr lang="tr-TR" sz="1200" b="1" dirty="0"/>
              <a:t>Uluslararası Konferanslar </a:t>
            </a:r>
          </a:p>
          <a:p>
            <a:r>
              <a:rPr lang="en-US" sz="1100" dirty="0">
                <a:hlinkClick r:id="rId6"/>
              </a:rPr>
              <a:t>www.kerpic.org/2005</a:t>
            </a:r>
            <a:r>
              <a:rPr lang="tr-TR" sz="1100" dirty="0"/>
              <a:t> </a:t>
            </a:r>
            <a:r>
              <a:rPr lang="en-US" sz="1100" dirty="0"/>
              <a:t>  </a:t>
            </a:r>
            <a:endParaRPr lang="tr-TR" sz="1100" dirty="0"/>
          </a:p>
          <a:p>
            <a:r>
              <a:rPr lang="en-US" sz="1100" dirty="0">
                <a:hlinkClick r:id="rId7"/>
              </a:rPr>
              <a:t>www.kerpic.org/2008</a:t>
            </a:r>
            <a:r>
              <a:rPr lang="tr-TR" sz="1100" dirty="0"/>
              <a:t> </a:t>
            </a:r>
            <a:r>
              <a:rPr lang="en-US" sz="1100" dirty="0"/>
              <a:t> </a:t>
            </a:r>
            <a:r>
              <a:rPr lang="en-US" sz="1100" dirty="0" err="1"/>
              <a:t>Kıbrıs</a:t>
            </a:r>
            <a:endParaRPr lang="tr-TR" sz="1100" dirty="0"/>
          </a:p>
          <a:p>
            <a:r>
              <a:rPr lang="en-US" sz="1100" dirty="0">
                <a:hlinkClick r:id="rId8"/>
              </a:rPr>
              <a:t>www.kerpic.org/2013</a:t>
            </a:r>
            <a:r>
              <a:rPr lang="tr-TR" sz="1100" dirty="0"/>
              <a:t> </a:t>
            </a:r>
            <a:r>
              <a:rPr lang="en-US" sz="1100" dirty="0"/>
              <a:t>  </a:t>
            </a:r>
            <a:endParaRPr lang="tr-TR" sz="1100" dirty="0"/>
          </a:p>
          <a:p>
            <a:r>
              <a:rPr lang="en-US" sz="1100" dirty="0">
                <a:hlinkClick r:id="rId9"/>
              </a:rPr>
              <a:t>www.kerpic.org/2015</a:t>
            </a:r>
            <a:r>
              <a:rPr lang="tr-TR" sz="1100" dirty="0"/>
              <a:t> </a:t>
            </a:r>
            <a:r>
              <a:rPr lang="en-US" sz="1100" dirty="0"/>
              <a:t> </a:t>
            </a:r>
            <a:endParaRPr lang="tr-TR" sz="1100" dirty="0"/>
          </a:p>
          <a:p>
            <a:r>
              <a:rPr lang="en-US" sz="1100" dirty="0">
                <a:hlinkClick r:id="rId10"/>
              </a:rPr>
              <a:t>www.kerpic.org/2016</a:t>
            </a:r>
            <a:r>
              <a:rPr lang="tr-TR" sz="1100" dirty="0"/>
              <a:t> </a:t>
            </a:r>
            <a:r>
              <a:rPr lang="en-US" sz="1100" dirty="0"/>
              <a:t>  </a:t>
            </a:r>
            <a:endParaRPr lang="tr-TR" sz="1100" dirty="0"/>
          </a:p>
          <a:p>
            <a:r>
              <a:rPr lang="en-US" sz="1100" dirty="0">
                <a:hlinkClick r:id="rId11"/>
              </a:rPr>
              <a:t>www.kerpic.org/2018</a:t>
            </a:r>
            <a:endParaRPr lang="tr-TR" sz="1100" dirty="0"/>
          </a:p>
          <a:p>
            <a:r>
              <a:rPr lang="en-US" sz="1100" dirty="0">
                <a:hlinkClick r:id="rId12"/>
              </a:rPr>
              <a:t>www.kerpic.org/2019</a:t>
            </a:r>
            <a:r>
              <a:rPr lang="tr-TR" sz="1100" dirty="0"/>
              <a:t> </a:t>
            </a:r>
            <a:r>
              <a:rPr lang="en-US" sz="1100" dirty="0"/>
              <a:t> </a:t>
            </a:r>
            <a:r>
              <a:rPr lang="en-US" sz="1100" dirty="0" err="1"/>
              <a:t>Köyceğiz</a:t>
            </a:r>
            <a:r>
              <a:rPr lang="en-US" sz="1100" dirty="0"/>
              <a:t> </a:t>
            </a:r>
            <a:endParaRPr lang="tr-TR" sz="1100" dirty="0"/>
          </a:p>
          <a:p>
            <a:r>
              <a:rPr lang="en-US" sz="1100" dirty="0">
                <a:hlinkClick r:id="rId13"/>
              </a:rPr>
              <a:t>www.kerpic.org/2020</a:t>
            </a:r>
            <a:endParaRPr lang="tr-TR" sz="1100" dirty="0"/>
          </a:p>
          <a:p>
            <a:r>
              <a:rPr lang="en-US" sz="1100" dirty="0">
                <a:hlinkClick r:id="rId14"/>
              </a:rPr>
              <a:t>www.kerpic.org/2022</a:t>
            </a:r>
            <a:r>
              <a:rPr lang="tr-TR" sz="1100" dirty="0"/>
              <a:t> </a:t>
            </a:r>
            <a:r>
              <a:rPr lang="en-US" sz="1100" dirty="0"/>
              <a:t>   </a:t>
            </a:r>
            <a:endParaRPr lang="tr-TR" sz="1100" dirty="0"/>
          </a:p>
          <a:p>
            <a:r>
              <a:rPr lang="en-US" sz="1100" dirty="0">
                <a:hlinkClick r:id="rId15"/>
              </a:rPr>
              <a:t>www.kerpic.org/2023</a:t>
            </a:r>
            <a:endParaRPr lang="tr-TR" sz="1100" dirty="0"/>
          </a:p>
          <a:p>
            <a:r>
              <a:rPr lang="en-US" sz="1100" dirty="0">
                <a:hlinkClick r:id="rId16"/>
              </a:rPr>
              <a:t>www.kerpic.org/2024</a:t>
            </a:r>
            <a:r>
              <a:rPr lang="tr-TR" sz="1100" dirty="0"/>
              <a:t>  Adana</a:t>
            </a:r>
          </a:p>
          <a:p>
            <a:r>
              <a:rPr lang="en-US" sz="1100" dirty="0">
                <a:hlinkClick r:id="rId16"/>
              </a:rPr>
              <a:t>www.kerpic.org/2024</a:t>
            </a:r>
            <a:r>
              <a:rPr lang="tr-TR" sz="1100" dirty="0"/>
              <a:t> </a:t>
            </a:r>
            <a:r>
              <a:rPr lang="en-US" sz="1100" dirty="0"/>
              <a:t> Kayseri </a:t>
            </a:r>
          </a:p>
          <a:p>
            <a:r>
              <a:rPr lang="en-US" sz="1100" dirty="0">
                <a:hlinkClick r:id="rId17"/>
              </a:rPr>
              <a:t>www.kerpic.org/2025</a:t>
            </a:r>
            <a:r>
              <a:rPr lang="tr-TR" sz="1100" dirty="0"/>
              <a:t> </a:t>
            </a:r>
            <a:r>
              <a:rPr lang="en-US" sz="1100" dirty="0"/>
              <a:t> Morocco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953789F9-91BB-4FD4-2E6B-96EBFBA07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768" y="968812"/>
            <a:ext cx="815328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tr-TR" altLang="tr-TR" sz="2200" dirty="0">
                <a:latin typeface="Arial Black" pitchFamily="34" charset="0"/>
              </a:rPr>
              <a:t>KERPİC Akademi Uluslararası Konferanslar</a:t>
            </a:r>
            <a:endParaRPr lang="tr-TR" alt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2416281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C7D810-3E2B-CF51-1173-75E2839FB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8FAAB8-F3B0-6C79-12D8-10572E829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953789F9-91BB-4FD4-2E6B-96EBFBA07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768" y="968812"/>
            <a:ext cx="815328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tr-TR" altLang="tr-TR" sz="2200" dirty="0">
                <a:latin typeface="Arial Black" pitchFamily="34" charset="0"/>
              </a:rPr>
              <a:t>KERPİC Akademi Ulusal Konferanslar</a:t>
            </a:r>
            <a:endParaRPr lang="tr-TR" altLang="tr-TR" sz="20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6" y="4676261"/>
            <a:ext cx="3152774" cy="153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1333500"/>
            <a:ext cx="2786062" cy="346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1414516"/>
            <a:ext cx="2314575" cy="3362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1428750"/>
            <a:ext cx="3205314" cy="318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4650197"/>
            <a:ext cx="3457575" cy="162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67" y="4838701"/>
            <a:ext cx="2935724" cy="140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113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5901D0-B8F9-8FD8-026A-F860C68E5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9A1892-35D5-50C9-6511-4F961C531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pic>
        <p:nvPicPr>
          <p:cNvPr id="4" name="Picture 4" descr="TOBLERONE Milk Chocolate Bar 1.76 oz, 24 Count">
            <a:extLst>
              <a:ext uri="{FF2B5EF4-FFF2-40B4-BE49-F238E27FC236}">
                <a16:creationId xmlns:a16="http://schemas.microsoft.com/office/drawing/2014/main" id="{83F47D78-82DA-40B8-C0D2-12E30F934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22175" r="19167" b="23462"/>
          <a:stretch/>
        </p:blipFill>
        <p:spPr bwMode="auto">
          <a:xfrm>
            <a:off x="8016716" y="3823238"/>
            <a:ext cx="3369768" cy="184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11">
            <a:extLst>
              <a:ext uri="{FF2B5EF4-FFF2-40B4-BE49-F238E27FC236}">
                <a16:creationId xmlns:a16="http://schemas.microsoft.com/office/drawing/2014/main" id="{9B2F5D75-9D60-DC19-A2D3-33DB9E59F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9220" y="3012422"/>
            <a:ext cx="454657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sz="1400" dirty="0"/>
              <a:t>Tarihi Binalar depreme dayanıklıdır. Duvar katmanları taş(güçlü) ve tuğla(düşük mukavemet). Deprem yanal kuvveti düşük mukavemetli yanal alanlarda emilir.</a:t>
            </a:r>
            <a:endParaRPr lang="en-US" altLang="en-US" sz="1400" dirty="0"/>
          </a:p>
        </p:txBody>
      </p:sp>
      <p:pic>
        <p:nvPicPr>
          <p:cNvPr id="6" name="Content Placeholder 8" descr="C:\Documents\My  PICTURES\DEPREM yönetmelik\DÜZCE 99\24.jpg">
            <a:extLst>
              <a:ext uri="{FF2B5EF4-FFF2-40B4-BE49-F238E27FC236}">
                <a16:creationId xmlns:a16="http://schemas.microsoft.com/office/drawing/2014/main" id="{3A87B955-833A-7ACD-B6BA-8C75EFC02ABA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" b="13548"/>
          <a:stretch/>
        </p:blipFill>
        <p:spPr bwMode="auto">
          <a:xfrm>
            <a:off x="729615" y="1674495"/>
            <a:ext cx="668029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sim 4">
            <a:extLst>
              <a:ext uri="{FF2B5EF4-FFF2-40B4-BE49-F238E27FC236}">
                <a16:creationId xmlns:a16="http://schemas.microsoft.com/office/drawing/2014/main" id="{A2F15F3F-DDB2-B421-BFAC-F70F5F250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t="27055" b="11899"/>
          <a:stretch>
            <a:fillRect/>
          </a:stretch>
        </p:blipFill>
        <p:spPr bwMode="auto">
          <a:xfrm>
            <a:off x="7559040" y="1038746"/>
            <a:ext cx="3800475" cy="196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etin kutusu 11">
            <a:extLst>
              <a:ext uri="{FF2B5EF4-FFF2-40B4-BE49-F238E27FC236}">
                <a16:creationId xmlns:a16="http://schemas.microsoft.com/office/drawing/2014/main" id="{393F1D58-5E39-047E-091F-75E1075FA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238" y="967626"/>
            <a:ext cx="66906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tr-TR" altLang="en-US" b="1" dirty="0"/>
              <a:t>Deprem Güvenli İnşaat Teknolojisi bilinmeli ve uygulanmalıdır</a:t>
            </a:r>
            <a:endParaRPr lang="en-US" altLang="en-US" b="1" dirty="0"/>
          </a:p>
        </p:txBody>
      </p:sp>
      <p:sp>
        <p:nvSpPr>
          <p:cNvPr id="9" name="Metin kutusu 11">
            <a:extLst>
              <a:ext uri="{FF2B5EF4-FFF2-40B4-BE49-F238E27FC236}">
                <a16:creationId xmlns:a16="http://schemas.microsoft.com/office/drawing/2014/main" id="{11DCD0A1-03E0-357E-244C-4924CE8C3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5200" y="5603731"/>
            <a:ext cx="45465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400" dirty="0" err="1"/>
              <a:t>Çikolata</a:t>
            </a:r>
            <a:r>
              <a:rPr lang="en-US" altLang="en-US" sz="1400" dirty="0"/>
              <a:t> </a:t>
            </a:r>
            <a:r>
              <a:rPr lang="en-US" altLang="en-US" sz="1400" dirty="0" err="1"/>
              <a:t>endüstrisi</a:t>
            </a:r>
            <a:r>
              <a:rPr lang="en-US" altLang="en-US" sz="1400" dirty="0"/>
              <a:t> </a:t>
            </a:r>
            <a:r>
              <a:rPr lang="en-US" altLang="en-US" sz="1400" dirty="0" err="1"/>
              <a:t>kuvvetin</a:t>
            </a:r>
            <a:r>
              <a:rPr lang="en-US" altLang="en-US" sz="1400" dirty="0"/>
              <a:t> </a:t>
            </a:r>
            <a:r>
              <a:rPr lang="en-US" altLang="en-US" sz="1400" dirty="0" err="1"/>
              <a:t>nerede</a:t>
            </a:r>
            <a:r>
              <a:rPr lang="en-US" altLang="en-US" sz="1400" dirty="0"/>
              <a:t> </a:t>
            </a:r>
            <a:r>
              <a:rPr lang="en-US" altLang="en-US" sz="1400" dirty="0" err="1"/>
              <a:t>etki</a:t>
            </a:r>
            <a:r>
              <a:rPr lang="en-US" altLang="en-US" sz="1400" dirty="0"/>
              <a:t> </a:t>
            </a:r>
            <a:r>
              <a:rPr lang="en-US" altLang="en-US" sz="1400" dirty="0" err="1"/>
              <a:t>edeceğini</a:t>
            </a:r>
            <a:r>
              <a:rPr lang="en-US" altLang="en-US" sz="1400" dirty="0"/>
              <a:t> ve </a:t>
            </a:r>
            <a:r>
              <a:rPr lang="en-US" altLang="en-US" sz="1400" dirty="0" err="1"/>
              <a:t>kırılacağını</a:t>
            </a:r>
            <a:r>
              <a:rPr lang="en-US" altLang="en-US" sz="1400" dirty="0"/>
              <a:t> </a:t>
            </a:r>
            <a:r>
              <a:rPr lang="en-US" altLang="en-US" sz="1400" dirty="0" err="1"/>
              <a:t>tasarlar</a:t>
            </a:r>
            <a:r>
              <a:rPr lang="en-US" alt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4066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B3A7F6-8959-A23D-16C5-8CBE6F67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7EBDF4-6807-AD60-B6B7-730225172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3C79BE9-EF71-58A2-0F94-3100453FE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851" y="1833126"/>
            <a:ext cx="5827479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tr-TR" altLang="tr-TR" sz="2000" dirty="0">
                <a:solidFill>
                  <a:srgbClr val="993300"/>
                </a:solidFill>
                <a:latin typeface="Arial Black" pitchFamily="34" charset="0"/>
              </a:rPr>
              <a:t>Günümüzde Kerpiç Teknoloji</a:t>
            </a:r>
            <a:endParaRPr lang="en-US" altLang="tr-TR" sz="2000" dirty="0">
              <a:solidFill>
                <a:srgbClr val="993300"/>
              </a:solidFill>
              <a:latin typeface="Arial Black" pitchFamily="34" charset="0"/>
            </a:endParaRPr>
          </a:p>
          <a:p>
            <a:endParaRPr lang="tr-TR" altLang="tr-TR" sz="1700" b="1" dirty="0"/>
          </a:p>
          <a:p>
            <a:r>
              <a:rPr lang="tr-TR" altLang="tr-TR" sz="1700" b="1" dirty="0"/>
              <a:t>Sağlıklı</a:t>
            </a:r>
            <a:endParaRPr lang="en-US" altLang="tr-TR" sz="1700" b="1" dirty="0"/>
          </a:p>
          <a:p>
            <a:pPr lvl="1"/>
            <a:r>
              <a:rPr lang="tr-TR" altLang="tr-TR" sz="1700" dirty="0"/>
              <a:t>Toprak duvar doğal nem dengesi </a:t>
            </a:r>
            <a:r>
              <a:rPr lang="tr-TR" altLang="tr-TR" sz="1700" dirty="0" err="1"/>
              <a:t>sağlar.Isıyı</a:t>
            </a:r>
            <a:r>
              <a:rPr lang="tr-TR" altLang="tr-TR" sz="1700" dirty="0"/>
              <a:t> dengeleyerek doğal klima </a:t>
            </a:r>
            <a:r>
              <a:rPr lang="tr-TR" altLang="tr-TR" sz="1700" dirty="0" err="1"/>
              <a:t>sağlar.İnsan</a:t>
            </a:r>
            <a:r>
              <a:rPr lang="tr-TR" altLang="tr-TR" sz="1700" dirty="0"/>
              <a:t> sağlığını korur (doğal beslenme gibi)</a:t>
            </a:r>
          </a:p>
          <a:p>
            <a:pPr lvl="1" indent="-457200"/>
            <a:r>
              <a:rPr lang="tr-TR" altLang="tr-TR" sz="1700" b="1" dirty="0"/>
              <a:t>Sürdürülebilir </a:t>
            </a:r>
            <a:r>
              <a:rPr lang="tr-TR" altLang="tr-TR" sz="1700" dirty="0"/>
              <a:t>– Sıfır Atık, Sıfır Karbon Ayak izi</a:t>
            </a:r>
          </a:p>
          <a:p>
            <a:pPr lvl="1" indent="-457200"/>
            <a:r>
              <a:rPr lang="en-US" altLang="tr-TR" sz="1700" b="1" dirty="0" err="1"/>
              <a:t>Ener</a:t>
            </a:r>
            <a:r>
              <a:rPr lang="tr-TR" altLang="tr-TR" sz="1700" b="1" dirty="0" err="1"/>
              <a:t>ji</a:t>
            </a:r>
            <a:r>
              <a:rPr lang="tr-TR" altLang="tr-TR" sz="1700" b="1" dirty="0"/>
              <a:t> Verimliliği </a:t>
            </a:r>
            <a:r>
              <a:rPr lang="en-US" altLang="tr-TR" sz="1700" dirty="0"/>
              <a:t>– </a:t>
            </a:r>
            <a:r>
              <a:rPr lang="tr-TR" altLang="tr-TR" sz="1700" dirty="0"/>
              <a:t>daha az enerji kullanır</a:t>
            </a:r>
            <a:endParaRPr lang="en-US" altLang="tr-TR" sz="1700" dirty="0"/>
          </a:p>
          <a:p>
            <a:pPr lvl="1"/>
            <a:r>
              <a:rPr lang="en-US" altLang="tr-TR" sz="1700" dirty="0" err="1"/>
              <a:t>Fosil</a:t>
            </a:r>
            <a:r>
              <a:rPr lang="en-US" altLang="tr-TR" sz="1700" dirty="0"/>
              <a:t> </a:t>
            </a:r>
            <a:r>
              <a:rPr lang="en-US" altLang="tr-TR" sz="1700" dirty="0" err="1"/>
              <a:t>yakıt</a:t>
            </a:r>
            <a:r>
              <a:rPr lang="en-US" altLang="tr-TR" sz="1700" dirty="0"/>
              <a:t> </a:t>
            </a:r>
            <a:r>
              <a:rPr lang="en-US" altLang="tr-TR" sz="1700" dirty="0" err="1"/>
              <a:t>kullanımını</a:t>
            </a:r>
            <a:r>
              <a:rPr lang="en-US" altLang="tr-TR" sz="1700" dirty="0"/>
              <a:t> </a:t>
            </a:r>
            <a:r>
              <a:rPr lang="en-US" altLang="tr-TR" sz="1700" dirty="0" err="1"/>
              <a:t>azaltırDoğal</a:t>
            </a:r>
            <a:r>
              <a:rPr lang="en-US" altLang="tr-TR" sz="1700" dirty="0"/>
              <a:t> </a:t>
            </a:r>
            <a:r>
              <a:rPr lang="en-US" altLang="tr-TR" sz="1700" dirty="0" err="1"/>
              <a:t>çevreyi</a:t>
            </a:r>
            <a:r>
              <a:rPr lang="en-US" altLang="tr-TR" sz="1700" dirty="0"/>
              <a:t> </a:t>
            </a:r>
            <a:r>
              <a:rPr lang="en-US" altLang="tr-TR" sz="1700" dirty="0" err="1"/>
              <a:t>kirletmez</a:t>
            </a:r>
            <a:r>
              <a:rPr lang="en-US" altLang="tr-TR" sz="1700" dirty="0"/>
              <a:t> – ​​</a:t>
            </a:r>
            <a:r>
              <a:rPr lang="en-US" altLang="tr-TR" sz="1700" dirty="0" err="1"/>
              <a:t>plastik</a:t>
            </a:r>
            <a:r>
              <a:rPr lang="en-US" altLang="tr-TR" sz="1700" dirty="0"/>
              <a:t> </a:t>
            </a:r>
            <a:r>
              <a:rPr lang="en-US" altLang="tr-TR" sz="1700" dirty="0" err="1"/>
              <a:t>kullanımını</a:t>
            </a:r>
            <a:r>
              <a:rPr lang="en-US" altLang="tr-TR" sz="1700" dirty="0"/>
              <a:t> </a:t>
            </a:r>
            <a:r>
              <a:rPr lang="en-US" altLang="tr-TR" sz="1700" dirty="0" err="1"/>
              <a:t>azaltırAile</a:t>
            </a:r>
            <a:r>
              <a:rPr lang="en-US" altLang="tr-TR" sz="1700" dirty="0"/>
              <a:t> </a:t>
            </a:r>
            <a:r>
              <a:rPr lang="en-US" altLang="tr-TR" sz="1700" dirty="0" err="1"/>
              <a:t>bütçelerini</a:t>
            </a:r>
            <a:r>
              <a:rPr lang="en-US" altLang="tr-TR" sz="1700" dirty="0"/>
              <a:t> ve </a:t>
            </a:r>
            <a:r>
              <a:rPr lang="en-US" altLang="tr-TR" sz="1700" dirty="0" err="1"/>
              <a:t>ulusal</a:t>
            </a:r>
            <a:r>
              <a:rPr lang="en-US" altLang="tr-TR" sz="1700" dirty="0"/>
              <a:t> </a:t>
            </a:r>
            <a:r>
              <a:rPr lang="en-US" altLang="tr-TR" sz="1700" dirty="0" err="1"/>
              <a:t>bütçeleri</a:t>
            </a:r>
            <a:r>
              <a:rPr lang="en-US" altLang="tr-TR" sz="1700" dirty="0"/>
              <a:t> </a:t>
            </a:r>
            <a:r>
              <a:rPr lang="en-US" altLang="tr-TR" sz="1700" dirty="0" err="1"/>
              <a:t>korur</a:t>
            </a:r>
            <a:endParaRPr lang="tr-TR" altLang="tr-TR" sz="1700" dirty="0"/>
          </a:p>
          <a:p>
            <a:pPr lvl="1" indent="-457200"/>
            <a:r>
              <a:rPr lang="en-US" altLang="tr-TR" sz="1700" b="1" dirty="0"/>
              <a:t>D</a:t>
            </a:r>
            <a:r>
              <a:rPr lang="tr-TR" altLang="tr-TR" sz="1700" b="1" dirty="0" err="1"/>
              <a:t>ayanıklı</a:t>
            </a:r>
            <a:r>
              <a:rPr lang="en-US" altLang="tr-TR" sz="1700" dirty="0"/>
              <a:t> – </a:t>
            </a:r>
            <a:r>
              <a:rPr lang="tr-TR" altLang="tr-TR" sz="1700" dirty="0"/>
              <a:t>Uzun ömürlü / </a:t>
            </a:r>
            <a:r>
              <a:rPr lang="tr-TR" altLang="tr-TR" sz="1700" dirty="0" err="1"/>
              <a:t>Durabilite</a:t>
            </a:r>
            <a:endParaRPr lang="tr-TR" altLang="tr-TR" sz="1700" dirty="0"/>
          </a:p>
          <a:p>
            <a:pPr lvl="1" indent="-457200"/>
            <a:r>
              <a:rPr lang="tr-TR" altLang="tr-TR" sz="1700" b="1" dirty="0"/>
              <a:t>Deprem Güvenli </a:t>
            </a:r>
            <a:r>
              <a:rPr lang="tr-TR" altLang="tr-TR" sz="1700" dirty="0"/>
              <a:t>– Yatay esneklik, enerji dağılımı</a:t>
            </a:r>
            <a:endParaRPr lang="en-US" altLang="tr-TR" sz="1700" dirty="0"/>
          </a:p>
          <a:p>
            <a:pPr lvl="1" indent="-457200"/>
            <a:r>
              <a:rPr lang="tr-TR" altLang="tr-TR" sz="1700" b="1" dirty="0"/>
              <a:t>Çağdaş</a:t>
            </a:r>
            <a:r>
              <a:rPr lang="en-US" altLang="tr-TR" sz="1700" dirty="0"/>
              <a:t> – </a:t>
            </a:r>
            <a:r>
              <a:rPr lang="tr-TR" altLang="tr-TR" sz="1700" dirty="0"/>
              <a:t>Endüstriyel İnşaat Tekniği</a:t>
            </a:r>
          </a:p>
        </p:txBody>
      </p:sp>
      <p:pic>
        <p:nvPicPr>
          <p:cNvPr id="5" name="Picture 2" descr="C:\Users\bms7\Downloads\WhatsApp Image 2024-11-04 at 16.06.40.jpeg">
            <a:extLst>
              <a:ext uri="{FF2B5EF4-FFF2-40B4-BE49-F238E27FC236}">
                <a16:creationId xmlns:a16="http://schemas.microsoft.com/office/drawing/2014/main" id="{1EA18170-0CA9-76B7-A4A5-D3B23F43E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" y="1617682"/>
            <a:ext cx="5895743" cy="397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417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ACC8B2-29ED-73F9-FD86-EC4FE6CAB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3BDDC-22B7-CB3F-DEA3-AF8FFD329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 Dr Bilge IŞIK isik.bilge@gmail.com www.kerpic.org</a:t>
            </a:r>
          </a:p>
          <a:p>
            <a:r>
              <a:rPr lang="en-US"/>
              <a:t>UNESCO ICOMOS ISCEAH Bilim Kurulu Türkiye temsilcisi</a:t>
            </a:r>
          </a:p>
          <a:p>
            <a:r>
              <a:rPr lang="en-US"/>
              <a:t>1970 DGSA (y.mimar)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68389-0E8F-627A-FC0D-EDB25B9FA765}"/>
              </a:ext>
            </a:extLst>
          </p:cNvPr>
          <p:cNvSpPr txBox="1"/>
          <p:nvPr/>
        </p:nvSpPr>
        <p:spPr>
          <a:xfrm>
            <a:off x="606681" y="5334953"/>
            <a:ext cx="36453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u="sng" dirty="0">
                <a:solidFill>
                  <a:schemeClr val="accent2">
                    <a:lumMod val="50000"/>
                  </a:schemeClr>
                </a:solidFill>
                <a:latin typeface="DINPro-Regular" panose="02000503030000020004" pitchFamily="2" charset="0"/>
              </a:rPr>
              <a:t>TUBITAK 622 </a:t>
            </a:r>
            <a:r>
              <a:rPr lang="tr-TR" sz="1400" b="1" u="sng" dirty="0" err="1">
                <a:solidFill>
                  <a:schemeClr val="accent2">
                    <a:lumMod val="50000"/>
                  </a:schemeClr>
                </a:solidFill>
                <a:latin typeface="DINPro-Regular" panose="02000503030000020004" pitchFamily="2" charset="0"/>
              </a:rPr>
              <a:t>no</a:t>
            </a:r>
            <a:r>
              <a:rPr lang="tr-TR" sz="1400" b="1" u="sng" dirty="0">
                <a:solidFill>
                  <a:schemeClr val="accent2">
                    <a:lumMod val="50000"/>
                  </a:schemeClr>
                </a:solidFill>
                <a:latin typeface="DINPro-Regular" panose="02000503030000020004" pitchFamily="2" charset="0"/>
              </a:rPr>
              <a:t> Araştırma Binası</a:t>
            </a:r>
            <a:endParaRPr lang="tr-TR" sz="1400" dirty="0">
              <a:latin typeface="DINPro-Regular" panose="02000503030000020004" pitchFamily="2" charset="0"/>
            </a:endParaRPr>
          </a:p>
          <a:p>
            <a:r>
              <a:rPr lang="tr-TR" sz="1200" dirty="0">
                <a:latin typeface="DINPro-Regular" panose="02000503030000020004" pitchFamily="2" charset="0"/>
              </a:rPr>
              <a:t>1995 yılında inşa edilen araştırma binası </a:t>
            </a:r>
          </a:p>
          <a:p>
            <a:r>
              <a:rPr lang="tr-TR" sz="1200" dirty="0">
                <a:latin typeface="DINPro-Regular" panose="02000503030000020004" pitchFamily="2" charset="0"/>
              </a:rPr>
              <a:t>1996’a Habitat mimarlarına ev sahipliği yapmıştır. </a:t>
            </a:r>
          </a:p>
          <a:p>
            <a:r>
              <a:rPr lang="tr-TR" sz="1200" dirty="0">
                <a:latin typeface="DINPro-Regular" panose="02000503030000020004" pitchFamily="2" charset="0"/>
              </a:rPr>
              <a:t>1999 depreminde herhangi bir hasar almamıştır.</a:t>
            </a:r>
          </a:p>
        </p:txBody>
      </p:sp>
      <p:pic>
        <p:nvPicPr>
          <p:cNvPr id="5" name="Resim 5">
            <a:extLst>
              <a:ext uri="{FF2B5EF4-FFF2-40B4-BE49-F238E27FC236}">
                <a16:creationId xmlns:a16="http://schemas.microsoft.com/office/drawing/2014/main" id="{B5AA186F-8156-AB46-28DB-CC7BC436C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341" y="1381911"/>
            <a:ext cx="5665157" cy="435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7">
            <a:extLst>
              <a:ext uri="{FF2B5EF4-FFF2-40B4-BE49-F238E27FC236}">
                <a16:creationId xmlns:a16="http://schemas.microsoft.com/office/drawing/2014/main" id="{F3BDE27F-D7FC-B7EC-E759-397850F8E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0"/>
          <a:stretch>
            <a:fillRect/>
          </a:stretch>
        </p:blipFill>
        <p:spPr bwMode="auto">
          <a:xfrm>
            <a:off x="606681" y="1753188"/>
            <a:ext cx="5487732" cy="342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A3C8B66E-B39F-0E2C-7FFC-FE9A47466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6191" y="5519619"/>
            <a:ext cx="279612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altLang="en-US" sz="1400" b="1" u="sng" dirty="0">
                <a:solidFill>
                  <a:schemeClr val="accent2">
                    <a:lumMod val="50000"/>
                  </a:schemeClr>
                </a:solidFill>
                <a:latin typeface="DINPro-Regular" panose="02000503030000020004" pitchFamily="2" charset="0"/>
              </a:rPr>
              <a:t>Kerpiç İklimlendirme </a:t>
            </a:r>
          </a:p>
          <a:p>
            <a:r>
              <a:rPr lang="tr-TR" altLang="en-US" sz="1200" dirty="0">
                <a:latin typeface="DINPro-Regular" panose="02000503030000020004" pitchFamily="2" charset="0"/>
              </a:rPr>
              <a:t>Araştırma binası iç ve dış ısıl değerlerin ölçüm sonuçları.</a:t>
            </a:r>
            <a:endParaRPr lang="en-US" altLang="en-US" sz="1200" dirty="0">
              <a:latin typeface="DINPro-Regular" panose="02000503030000020004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A2BC14-2E5B-04D5-7742-05677479C7F4}"/>
              </a:ext>
            </a:extLst>
          </p:cNvPr>
          <p:cNvSpPr txBox="1">
            <a:spLocks/>
          </p:cNvSpPr>
          <p:nvPr/>
        </p:nvSpPr>
        <p:spPr>
          <a:xfrm>
            <a:off x="2534857" y="984529"/>
            <a:ext cx="7119112" cy="652856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Çağdaş Kerpiç Enerji Verimliliği / ISI Yalıtımı</a:t>
            </a:r>
            <a:endParaRPr lang="x-none" sz="22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28636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1561</TotalTime>
  <Words>2299</Words>
  <Application>Microsoft Office PowerPoint</Application>
  <PresentationFormat>Geniş ekran</PresentationFormat>
  <Paragraphs>405</Paragraphs>
  <Slides>39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39</vt:i4>
      </vt:variant>
    </vt:vector>
  </HeadingPairs>
  <TitlesOfParts>
    <vt:vector size="51" baseType="lpstr">
      <vt:lpstr>Yu Gothic Light</vt:lpstr>
      <vt:lpstr>Arial</vt:lpstr>
      <vt:lpstr>Arial Black</vt:lpstr>
      <vt:lpstr>Avenir Medium</vt:lpstr>
      <vt:lpstr>Calibri</vt:lpstr>
      <vt:lpstr>Calibri Light</vt:lpstr>
      <vt:lpstr>DINPro-Regular</vt:lpstr>
      <vt:lpstr>Impact</vt:lpstr>
      <vt:lpstr>Times New Roman</vt:lpstr>
      <vt:lpstr>Verdana</vt:lpstr>
      <vt:lpstr>Wingdings</vt:lpstr>
      <vt:lpstr>Custom Design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Deprem Güvenli Çağdaş Kerpiç </vt:lpstr>
      <vt:lpstr>Deprem Güvenli Çağdaş Kerpiç </vt:lpstr>
      <vt:lpstr>Deprem Güvenli Çağdaş Kerpiç </vt:lpstr>
      <vt:lpstr>Deprem Güvenli Çağdaş Kerpiç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Abdullah Ekinci</dc:creator>
  <cp:lastModifiedBy>Bms04</cp:lastModifiedBy>
  <cp:revision>134</cp:revision>
  <cp:lastPrinted>2025-08-14T12:32:38Z</cp:lastPrinted>
  <dcterms:created xsi:type="dcterms:W3CDTF">2021-05-23T10:24:00Z</dcterms:created>
  <dcterms:modified xsi:type="dcterms:W3CDTF">2026-05-08T15:30:35Z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50D583F6B94C4A4AACD7FD7E6130EFD6_13</vt:lpwstr>
  </property>
  <property fmtid="{D5CDD505-2E9C-101B-9397-08002B2CF9AE}" pid="3" name="KSOProductBuildVer">
    <vt:lpwstr>1033-12.2.0.18911</vt:lpwstr>
  </property>
</Properties>
</file>